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7.jpg" ContentType="image/jpeg"/>
  <Override PartName="/ppt/notesSlides/notesSlide8.xml" ContentType="application/vnd.openxmlformats-officedocument.presentationml.notesSlide+xml"/>
  <Override PartName="/ppt/media/image21.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5"/>
  </p:notesMasterIdLst>
  <p:handoutMasterIdLst>
    <p:handoutMasterId r:id="rId26"/>
  </p:handoutMasterIdLst>
  <p:sldIdLst>
    <p:sldId id="256" r:id="rId2"/>
    <p:sldId id="338" r:id="rId3"/>
    <p:sldId id="340" r:id="rId4"/>
    <p:sldId id="341" r:id="rId5"/>
    <p:sldId id="379" r:id="rId6"/>
    <p:sldId id="380" r:id="rId7"/>
    <p:sldId id="388" r:id="rId8"/>
    <p:sldId id="384" r:id="rId9"/>
    <p:sldId id="397" r:id="rId10"/>
    <p:sldId id="396" r:id="rId11"/>
    <p:sldId id="331" r:id="rId12"/>
    <p:sldId id="306" r:id="rId13"/>
    <p:sldId id="291" r:id="rId14"/>
    <p:sldId id="370" r:id="rId15"/>
    <p:sldId id="353" r:id="rId16"/>
    <p:sldId id="334" r:id="rId17"/>
    <p:sldId id="398" r:id="rId18"/>
    <p:sldId id="385" r:id="rId19"/>
    <p:sldId id="386" r:id="rId20"/>
    <p:sldId id="387" r:id="rId21"/>
    <p:sldId id="360" r:id="rId22"/>
    <p:sldId id="356" r:id="rId23"/>
    <p:sldId id="374" r:id="rId24"/>
  </p:sldIdLst>
  <p:sldSz cx="9144000" cy="5143500" type="screen16x9"/>
  <p:notesSz cx="7099300" cy="10234613"/>
  <p:custDataLst>
    <p:tags r:id="rId2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CC00"/>
    <a:srgbClr val="FF9999"/>
    <a:srgbClr val="CC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81699" autoAdjust="0"/>
  </p:normalViewPr>
  <p:slideViewPr>
    <p:cSldViewPr>
      <p:cViewPr varScale="1">
        <p:scale>
          <a:sx n="136" d="100"/>
          <a:sy n="136" d="100"/>
        </p:scale>
        <p:origin x="1520" y="176"/>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tags" Target="tags/tag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C47036A7-CA75-4FB0-A0E6-AEEC36B2D2F2}" type="slidenum">
              <a:rPr lang="en-US"/>
              <a:pPr>
                <a:defRPr/>
              </a:pPr>
              <a:t>‹#›</a:t>
            </a:fld>
            <a:endParaRPr lang="en-US"/>
          </a:p>
        </p:txBody>
      </p:sp>
    </p:spTree>
    <p:extLst>
      <p:ext uri="{BB962C8B-B14F-4D97-AF65-F5344CB8AC3E}">
        <p14:creationId xmlns:p14="http://schemas.microsoft.com/office/powerpoint/2010/main" val="19143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41288" y="768350"/>
            <a:ext cx="6818312"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1F94F5-58D1-42ED-AB38-DD97D2E49478}" type="slidenum">
              <a:rPr lang="en-US"/>
              <a:pPr>
                <a:defRPr/>
              </a:pPr>
              <a:t>‹#›</a:t>
            </a:fld>
            <a:endParaRPr lang="en-US"/>
          </a:p>
        </p:txBody>
      </p:sp>
    </p:spTree>
    <p:extLst>
      <p:ext uri="{BB962C8B-B14F-4D97-AF65-F5344CB8AC3E}">
        <p14:creationId xmlns:p14="http://schemas.microsoft.com/office/powerpoint/2010/main" val="2222970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mn-ea"/>
        <a:cs typeface="+mn-cs"/>
      </a:defRPr>
    </a:lvl1pPr>
    <a:lvl2pPr marL="342892" algn="l" rtl="0" eaLnBrk="0" fontAlgn="base" hangingPunct="0">
      <a:spcBef>
        <a:spcPct val="30000"/>
      </a:spcBef>
      <a:spcAft>
        <a:spcPct val="0"/>
      </a:spcAft>
      <a:defRPr sz="900" kern="1200">
        <a:solidFill>
          <a:schemeClr val="tx1"/>
        </a:solidFill>
        <a:latin typeface="Arial" charset="0"/>
        <a:ea typeface="+mn-ea"/>
        <a:cs typeface="+mn-cs"/>
      </a:defRPr>
    </a:lvl2pPr>
    <a:lvl3pPr marL="685783" algn="l" rtl="0" eaLnBrk="0" fontAlgn="base" hangingPunct="0">
      <a:spcBef>
        <a:spcPct val="30000"/>
      </a:spcBef>
      <a:spcAft>
        <a:spcPct val="0"/>
      </a:spcAft>
      <a:defRPr sz="900" kern="1200">
        <a:solidFill>
          <a:schemeClr val="tx1"/>
        </a:solidFill>
        <a:latin typeface="Arial" charset="0"/>
        <a:ea typeface="+mn-ea"/>
        <a:cs typeface="+mn-cs"/>
      </a:defRPr>
    </a:lvl3pPr>
    <a:lvl4pPr marL="1028675" algn="l" rtl="0" eaLnBrk="0" fontAlgn="base" hangingPunct="0">
      <a:spcBef>
        <a:spcPct val="30000"/>
      </a:spcBef>
      <a:spcAft>
        <a:spcPct val="0"/>
      </a:spcAft>
      <a:defRPr sz="900" kern="1200">
        <a:solidFill>
          <a:schemeClr val="tx1"/>
        </a:solidFill>
        <a:latin typeface="Arial" charset="0"/>
        <a:ea typeface="+mn-ea"/>
        <a:cs typeface="+mn-cs"/>
      </a:defRPr>
    </a:lvl4pPr>
    <a:lvl5pPr marL="1371566" algn="l" rtl="0" eaLnBrk="0" fontAlgn="base" hangingPunct="0">
      <a:spcBef>
        <a:spcPct val="30000"/>
      </a:spcBef>
      <a:spcAft>
        <a:spcPct val="0"/>
      </a:spcAft>
      <a:defRPr sz="900" kern="1200">
        <a:solidFill>
          <a:schemeClr val="tx1"/>
        </a:solidFill>
        <a:latin typeface="Arial"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1" Type="http://schemas.openxmlformats.org/officeDocument/2006/relationships/hyperlink" Target="https://en.wikipedia.org/wiki/Artificial_neuron" TargetMode="External"/><Relationship Id="rId12" Type="http://schemas.openxmlformats.org/officeDocument/2006/relationships/hyperlink" Target="https://en.wikipedia.org/wiki/Donald_Olding_Hebb" TargetMode="External"/><Relationship Id="rId13" Type="http://schemas.openxmlformats.org/officeDocument/2006/relationships/hyperlink" Target="https://en.wikipedia.org/wiki/Karl_Lashley" TargetMode="External"/><Relationship Id="rId14" Type="http://schemas.openxmlformats.org/officeDocument/2006/relationships/hyperlink" Target="https://en.wikipedia.org/wiki/First-order_logic" TargetMode="External"/><Relationship Id="rId15" Type="http://schemas.openxmlformats.org/officeDocument/2006/relationships/hyperlink" Target="https://en.wikipedia.org/wiki/Nicolas_Rashevsky" TargetMode="External"/><Relationship Id="rId16" Type="http://schemas.openxmlformats.org/officeDocument/2006/relationships/hyperlink" Target="https://en.wikipedia.org/wiki/Hebbian_learning" TargetMode="External"/><Relationship Id="rId17" Type="http://schemas.openxmlformats.org/officeDocument/2006/relationships/hyperlink" Target="https://en.wikipedia.org/wiki/Engram_(neuropsychology)" TargetMode="External"/><Relationship Id="rId18" Type="http://schemas.openxmlformats.org/officeDocument/2006/relationships/hyperlink" Target="https://en.wikipedia.org/wiki/Lesion" TargetMode="External"/><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en.wikipedia.org/wiki/Perceptron" TargetMode="External"/><Relationship Id="rId4" Type="http://schemas.openxmlformats.org/officeDocument/2006/relationships/hyperlink" Target="https://en.wikipedia.org/wiki/Frank_Rosenblatt" TargetMode="External"/><Relationship Id="rId5" Type="http://schemas.openxmlformats.org/officeDocument/2006/relationships/hyperlink" Target="https://en.wikipedia.org/wiki/Marvin_Minsky" TargetMode="External"/><Relationship Id="rId6" Type="http://schemas.openxmlformats.org/officeDocument/2006/relationships/hyperlink" Target="https://en.wikipedia.org/wiki/Seymour_Papert" TargetMode="External"/><Relationship Id="rId7" Type="http://schemas.openxmlformats.org/officeDocument/2006/relationships/hyperlink" Target="https://en.wikipedia.org/wiki/Exclusive_disjunction" TargetMode="External"/><Relationship Id="rId8" Type="http://schemas.openxmlformats.org/officeDocument/2006/relationships/hyperlink" Target="https://en.wikipedia.org/wiki/Connectionism#cite_note-2" TargetMode="External"/><Relationship Id="rId9" Type="http://schemas.openxmlformats.org/officeDocument/2006/relationships/hyperlink" Target="https://en.wikipedia.org/wiki/Warren_McCulloch" TargetMode="External"/><Relationship Id="rId10" Type="http://schemas.openxmlformats.org/officeDocument/2006/relationships/hyperlink" Target="https://en.wikipedia.org/wiki/Walter_Pitt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a:t>
            </a:r>
            <a:r>
              <a:rPr lang="en-US" baseline="0" smtClean="0"/>
              <a:t>Thanks!</a:t>
            </a:r>
            <a:endParaRPr lang="en-US" sz="900" dirty="0" smtClean="0">
              <a:latin typeface="Calibri"/>
              <a:cs typeface="Calibri"/>
            </a:endParaRP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a:t>
            </a:fld>
            <a:endParaRPr lang="en-US"/>
          </a:p>
        </p:txBody>
      </p:sp>
    </p:spTree>
    <p:extLst>
      <p:ext uri="{BB962C8B-B14F-4D97-AF65-F5344CB8AC3E}">
        <p14:creationId xmlns:p14="http://schemas.microsoft.com/office/powerpoint/2010/main" val="362293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00" b="0" i="0" kern="1200" dirty="0" smtClean="0">
                <a:solidFill>
                  <a:schemeClr val="tx1"/>
                </a:solidFill>
                <a:effectLst/>
                <a:latin typeface="Arial" charset="0"/>
                <a:ea typeface="+mn-ea"/>
                <a:cs typeface="+mn-cs"/>
              </a:rPr>
              <a:t>PDP's direct roots were the </a:t>
            </a:r>
            <a:r>
              <a:rPr lang="en-US" altLang="zh-CN" sz="900" b="0" i="0" u="none" strike="noStrike" kern="1200" dirty="0" smtClean="0">
                <a:solidFill>
                  <a:schemeClr val="tx1"/>
                </a:solidFill>
                <a:effectLst/>
                <a:latin typeface="Arial" charset="0"/>
                <a:ea typeface="+mn-ea"/>
                <a:cs typeface="+mn-cs"/>
                <a:hlinkClick r:id="rId3" tooltip="Perceptron"/>
              </a:rPr>
              <a:t>perceptron</a:t>
            </a:r>
            <a:r>
              <a:rPr lang="en-US" altLang="zh-CN" sz="900" b="0" i="0" kern="1200" dirty="0" smtClean="0">
                <a:solidFill>
                  <a:schemeClr val="tx1"/>
                </a:solidFill>
                <a:effectLst/>
                <a:latin typeface="Arial" charset="0"/>
                <a:ea typeface="+mn-ea"/>
                <a:cs typeface="+mn-cs"/>
              </a:rPr>
              <a:t> theories of researchers such as </a:t>
            </a:r>
            <a:r>
              <a:rPr lang="en-US" altLang="zh-CN" sz="900" b="0" i="0" u="none" strike="noStrike" kern="1200" dirty="0" smtClean="0">
                <a:solidFill>
                  <a:schemeClr val="tx1"/>
                </a:solidFill>
                <a:effectLst/>
                <a:latin typeface="Arial" charset="0"/>
                <a:ea typeface="+mn-ea"/>
                <a:cs typeface="+mn-cs"/>
                <a:hlinkClick r:id="rId4" tooltip="Frank Rosenblatt"/>
              </a:rPr>
              <a:t>Frank Rosenblatt</a:t>
            </a:r>
            <a:r>
              <a:rPr lang="en-US" altLang="zh-CN" sz="900" b="0" i="0" kern="1200" dirty="0" smtClean="0">
                <a:solidFill>
                  <a:schemeClr val="tx1"/>
                </a:solidFill>
                <a:effectLst/>
                <a:latin typeface="Arial" charset="0"/>
                <a:ea typeface="+mn-ea"/>
                <a:cs typeface="+mn-cs"/>
              </a:rPr>
              <a:t> from the 1950s and 1960s. But perceptron models were made very unpopular by the book </a:t>
            </a:r>
            <a:r>
              <a:rPr lang="en-US" altLang="zh-CN" sz="900" b="0" i="1" kern="1200" dirty="0" err="1" smtClean="0">
                <a:solidFill>
                  <a:schemeClr val="tx1"/>
                </a:solidFill>
                <a:effectLst/>
                <a:latin typeface="Arial" charset="0"/>
                <a:ea typeface="+mn-ea"/>
                <a:cs typeface="+mn-cs"/>
              </a:rPr>
              <a:t>Perceptrons</a:t>
            </a:r>
            <a:r>
              <a:rPr lang="en-US" altLang="zh-CN" sz="900" b="0" i="0" kern="1200" dirty="0" smtClean="0">
                <a:solidFill>
                  <a:schemeClr val="tx1"/>
                </a:solidFill>
                <a:effectLst/>
                <a:latin typeface="Arial" charset="0"/>
                <a:ea typeface="+mn-ea"/>
                <a:cs typeface="+mn-cs"/>
              </a:rPr>
              <a:t> by </a:t>
            </a:r>
            <a:r>
              <a:rPr lang="en-US" altLang="zh-CN" sz="900" b="0" i="0" u="none" strike="noStrike" kern="1200" dirty="0" smtClean="0">
                <a:solidFill>
                  <a:schemeClr val="tx1"/>
                </a:solidFill>
                <a:effectLst/>
                <a:latin typeface="Arial" charset="0"/>
                <a:ea typeface="+mn-ea"/>
                <a:cs typeface="+mn-cs"/>
                <a:hlinkClick r:id="rId5" tooltip="Marvin Minsky"/>
              </a:rPr>
              <a:t>Marvin Minsky</a:t>
            </a:r>
            <a:r>
              <a:rPr lang="en-US" altLang="zh-CN" sz="900" b="0" i="0" kern="1200" dirty="0" smtClean="0">
                <a:solidFill>
                  <a:schemeClr val="tx1"/>
                </a:solidFill>
                <a:effectLst/>
                <a:latin typeface="Arial" charset="0"/>
                <a:ea typeface="+mn-ea"/>
                <a:cs typeface="+mn-cs"/>
              </a:rPr>
              <a:t> and </a:t>
            </a:r>
            <a:r>
              <a:rPr lang="en-US" altLang="zh-CN" sz="900" b="0" i="0" u="none" strike="noStrike" kern="1200" dirty="0" smtClean="0">
                <a:solidFill>
                  <a:schemeClr val="tx1"/>
                </a:solidFill>
                <a:effectLst/>
                <a:latin typeface="Arial" charset="0"/>
                <a:ea typeface="+mn-ea"/>
                <a:cs typeface="+mn-cs"/>
                <a:hlinkClick r:id="rId6" tooltip="Seymour Papert"/>
              </a:rPr>
              <a:t>Seymour Papert</a:t>
            </a:r>
            <a:r>
              <a:rPr lang="en-US" altLang="zh-CN" sz="900" b="0" i="0" kern="1200" dirty="0" smtClean="0">
                <a:solidFill>
                  <a:schemeClr val="tx1"/>
                </a:solidFill>
                <a:effectLst/>
                <a:latin typeface="Arial" charset="0"/>
                <a:ea typeface="+mn-ea"/>
                <a:cs typeface="+mn-cs"/>
              </a:rPr>
              <a:t>, published in 1969. It demonstrated the limits on the sorts of functions that single-layered (no hidden layer) </a:t>
            </a:r>
            <a:r>
              <a:rPr lang="en-US" altLang="zh-CN" sz="900" b="0" i="0" kern="1200" dirty="0" err="1" smtClean="0">
                <a:solidFill>
                  <a:schemeClr val="tx1"/>
                </a:solidFill>
                <a:effectLst/>
                <a:latin typeface="Arial" charset="0"/>
                <a:ea typeface="+mn-ea"/>
                <a:cs typeface="+mn-cs"/>
              </a:rPr>
              <a:t>perceptrons</a:t>
            </a:r>
            <a:r>
              <a:rPr lang="en-US" altLang="zh-CN" sz="900" b="0" i="0" kern="1200" dirty="0" smtClean="0">
                <a:solidFill>
                  <a:schemeClr val="tx1"/>
                </a:solidFill>
                <a:effectLst/>
                <a:latin typeface="Arial" charset="0"/>
                <a:ea typeface="+mn-ea"/>
                <a:cs typeface="+mn-cs"/>
              </a:rPr>
              <a:t> can calculate, showing that even simple functions like the </a:t>
            </a:r>
            <a:r>
              <a:rPr lang="en-US" altLang="zh-CN" sz="900" b="0" i="0" u="none" strike="noStrike" kern="1200" dirty="0" smtClean="0">
                <a:solidFill>
                  <a:schemeClr val="tx1"/>
                </a:solidFill>
                <a:effectLst/>
                <a:latin typeface="Arial" charset="0"/>
                <a:ea typeface="+mn-ea"/>
                <a:cs typeface="+mn-cs"/>
                <a:hlinkClick r:id="rId7" tooltip="Exclusive disjunction"/>
              </a:rPr>
              <a:t>exclusive disjunction</a:t>
            </a:r>
            <a:r>
              <a:rPr lang="en-US" altLang="zh-CN" sz="900" b="0" i="0" kern="1200" dirty="0" smtClean="0">
                <a:solidFill>
                  <a:schemeClr val="tx1"/>
                </a:solidFill>
                <a:effectLst/>
                <a:latin typeface="Arial" charset="0"/>
                <a:ea typeface="+mn-ea"/>
                <a:cs typeface="+mn-cs"/>
              </a:rPr>
              <a:t> (XOR) could not be handled properly. The PDP books overcame this limitation by showing that multi-level, non-linear neural networks were far more robust and could be used for a vast array of functions.</a:t>
            </a:r>
            <a:r>
              <a:rPr lang="en-US" altLang="zh-CN" sz="900" b="0" i="0" u="none" strike="noStrike" kern="1200" baseline="30000" dirty="0" smtClean="0">
                <a:solidFill>
                  <a:schemeClr val="tx1"/>
                </a:solidFill>
                <a:effectLst/>
                <a:latin typeface="Arial" charset="0"/>
                <a:ea typeface="+mn-ea"/>
                <a:cs typeface="+mn-cs"/>
                <a:hlinkClick r:id="rId8"/>
              </a:rPr>
              <a:t>[2]</a:t>
            </a:r>
            <a:endParaRPr lang="en-US" altLang="zh-CN" sz="900" b="0" i="0" kern="1200" dirty="0" smtClean="0">
              <a:solidFill>
                <a:schemeClr val="tx1"/>
              </a:solidFill>
              <a:effectLst/>
              <a:latin typeface="Arial" charset="0"/>
              <a:ea typeface="+mn-ea"/>
              <a:cs typeface="+mn-cs"/>
            </a:endParaRPr>
          </a:p>
          <a:p>
            <a:r>
              <a:rPr lang="en-US" altLang="zh-CN" sz="900" b="0" i="0" kern="1200" dirty="0" smtClean="0">
                <a:solidFill>
                  <a:schemeClr val="tx1"/>
                </a:solidFill>
                <a:effectLst/>
                <a:latin typeface="Arial" charset="0"/>
                <a:ea typeface="+mn-ea"/>
                <a:cs typeface="+mn-cs"/>
              </a:rPr>
              <a:t>Many earlier researchers advocated connectionist style models, for example in the 1940s and 1950s, </a:t>
            </a:r>
            <a:r>
              <a:rPr lang="en-US" altLang="zh-CN" sz="900" b="0" i="0" u="none" strike="noStrike" kern="1200" dirty="0" smtClean="0">
                <a:solidFill>
                  <a:schemeClr val="tx1"/>
                </a:solidFill>
                <a:effectLst/>
                <a:latin typeface="Arial" charset="0"/>
                <a:ea typeface="+mn-ea"/>
                <a:cs typeface="+mn-cs"/>
                <a:hlinkClick r:id="rId9" tooltip="Warren McCulloch"/>
              </a:rPr>
              <a:t>Warren McCulloch</a:t>
            </a:r>
            <a:r>
              <a:rPr lang="en-US" altLang="zh-CN" sz="900" b="0" i="0" kern="1200" dirty="0" smtClean="0">
                <a:solidFill>
                  <a:schemeClr val="tx1"/>
                </a:solidFill>
                <a:effectLst/>
                <a:latin typeface="Arial" charset="0"/>
                <a:ea typeface="+mn-ea"/>
                <a:cs typeface="+mn-cs"/>
              </a:rPr>
              <a:t> and </a:t>
            </a:r>
            <a:r>
              <a:rPr lang="en-US" altLang="zh-CN" sz="900" b="0" i="0" u="none" strike="noStrike" kern="1200" dirty="0" smtClean="0">
                <a:solidFill>
                  <a:schemeClr val="tx1"/>
                </a:solidFill>
                <a:effectLst/>
                <a:latin typeface="Arial" charset="0"/>
                <a:ea typeface="+mn-ea"/>
                <a:cs typeface="+mn-cs"/>
                <a:hlinkClick r:id="rId10" tooltip="Walter Pitts"/>
              </a:rPr>
              <a:t>Walter Pitts</a:t>
            </a:r>
            <a:r>
              <a:rPr lang="en-US" altLang="zh-CN" sz="900" b="0" i="0" kern="1200" dirty="0" smtClean="0">
                <a:solidFill>
                  <a:schemeClr val="tx1"/>
                </a:solidFill>
                <a:effectLst/>
                <a:latin typeface="Arial" charset="0"/>
                <a:ea typeface="+mn-ea"/>
                <a:cs typeface="+mn-cs"/>
              </a:rPr>
              <a:t>(</a:t>
            </a:r>
            <a:r>
              <a:rPr lang="en-US" altLang="zh-CN" sz="900" b="0" i="0" u="none" strike="noStrike" kern="1200" dirty="0" smtClean="0">
                <a:solidFill>
                  <a:schemeClr val="tx1"/>
                </a:solidFill>
                <a:effectLst/>
                <a:latin typeface="Arial" charset="0"/>
                <a:ea typeface="+mn-ea"/>
                <a:cs typeface="+mn-cs"/>
                <a:hlinkClick r:id="rId11" tooltip="Artificial neuron"/>
              </a:rPr>
              <a:t>MP neuron</a:t>
            </a:r>
            <a:r>
              <a:rPr lang="en-US" altLang="zh-CN" sz="900" b="0" i="0" kern="1200" dirty="0" smtClean="0">
                <a:solidFill>
                  <a:schemeClr val="tx1"/>
                </a:solidFill>
                <a:effectLst/>
                <a:latin typeface="Arial" charset="0"/>
                <a:ea typeface="+mn-ea"/>
                <a:cs typeface="+mn-cs"/>
              </a:rPr>
              <a:t>), </a:t>
            </a:r>
            <a:r>
              <a:rPr lang="en-US" altLang="zh-CN" sz="900" b="0" i="0" u="none" strike="noStrike" kern="1200" dirty="0" smtClean="0">
                <a:solidFill>
                  <a:schemeClr val="tx1"/>
                </a:solidFill>
                <a:effectLst/>
                <a:latin typeface="Arial" charset="0"/>
                <a:ea typeface="+mn-ea"/>
                <a:cs typeface="+mn-cs"/>
                <a:hlinkClick r:id="rId12" tooltip="Donald Olding Hebb"/>
              </a:rPr>
              <a:t>Donald Olding Hebb</a:t>
            </a:r>
            <a:r>
              <a:rPr lang="en-US" altLang="zh-CN" sz="900" b="0" i="0" kern="1200" dirty="0" smtClean="0">
                <a:solidFill>
                  <a:schemeClr val="tx1"/>
                </a:solidFill>
                <a:effectLst/>
                <a:latin typeface="Arial" charset="0"/>
                <a:ea typeface="+mn-ea"/>
                <a:cs typeface="+mn-cs"/>
              </a:rPr>
              <a:t>, and </a:t>
            </a:r>
            <a:r>
              <a:rPr lang="en-US" altLang="zh-CN" sz="900" b="0" i="0" u="none" strike="noStrike" kern="1200" dirty="0" smtClean="0">
                <a:solidFill>
                  <a:schemeClr val="tx1"/>
                </a:solidFill>
                <a:effectLst/>
                <a:latin typeface="Arial" charset="0"/>
                <a:ea typeface="+mn-ea"/>
                <a:cs typeface="+mn-cs"/>
                <a:hlinkClick r:id="rId13" tooltip="Karl Lashley"/>
              </a:rPr>
              <a:t>Karl Lashley</a:t>
            </a:r>
            <a:r>
              <a:rPr lang="en-US" altLang="zh-CN" sz="900" b="0" i="0" kern="1200" dirty="0" smtClean="0">
                <a:solidFill>
                  <a:schemeClr val="tx1"/>
                </a:solidFill>
                <a:effectLst/>
                <a:latin typeface="Arial" charset="0"/>
                <a:ea typeface="+mn-ea"/>
                <a:cs typeface="+mn-cs"/>
              </a:rPr>
              <a:t>. McCulloch and Pitts showed how neural systems could implement </a:t>
            </a:r>
            <a:r>
              <a:rPr lang="en-US" altLang="zh-CN" sz="900" b="0" i="0" u="none" strike="noStrike" kern="1200" dirty="0" smtClean="0">
                <a:solidFill>
                  <a:schemeClr val="tx1"/>
                </a:solidFill>
                <a:effectLst/>
                <a:latin typeface="Arial" charset="0"/>
                <a:ea typeface="+mn-ea"/>
                <a:cs typeface="+mn-cs"/>
                <a:hlinkClick r:id="rId14" tooltip="First-order logic"/>
              </a:rPr>
              <a:t>first-order logic</a:t>
            </a:r>
            <a:r>
              <a:rPr lang="en-US" altLang="zh-CN" sz="900" b="0" i="0" kern="1200" dirty="0" smtClean="0">
                <a:solidFill>
                  <a:schemeClr val="tx1"/>
                </a:solidFill>
                <a:effectLst/>
                <a:latin typeface="Arial" charset="0"/>
                <a:ea typeface="+mn-ea"/>
                <a:cs typeface="+mn-cs"/>
              </a:rPr>
              <a:t>: Their classic paper "A Logical Calculus of Ideas Immanent in Nervous Activity" (1943) is important in this development here. They were influenced by the important work of </a:t>
            </a:r>
            <a:r>
              <a:rPr lang="en-US" altLang="zh-CN" sz="900" b="0" i="0" u="none" strike="noStrike" kern="1200" dirty="0" smtClean="0">
                <a:solidFill>
                  <a:schemeClr val="tx1"/>
                </a:solidFill>
                <a:effectLst/>
                <a:latin typeface="Arial" charset="0"/>
                <a:ea typeface="+mn-ea"/>
                <a:cs typeface="+mn-cs"/>
                <a:hlinkClick r:id="rId15" tooltip="Nicolas Rashevsky"/>
              </a:rPr>
              <a:t>Nicolas Rashevsky</a:t>
            </a:r>
            <a:r>
              <a:rPr lang="en-US" altLang="zh-CN" sz="900" b="0" i="0" kern="1200" dirty="0" smtClean="0">
                <a:solidFill>
                  <a:schemeClr val="tx1"/>
                </a:solidFill>
                <a:effectLst/>
                <a:latin typeface="Arial" charset="0"/>
                <a:ea typeface="+mn-ea"/>
                <a:cs typeface="+mn-cs"/>
              </a:rPr>
              <a:t> in the 1930s. Hebb contributed greatly to speculations about neural functioning, and proposed a learning principle, </a:t>
            </a:r>
            <a:r>
              <a:rPr lang="en-US" altLang="zh-CN" sz="900" b="0" i="0" u="none" strike="noStrike" kern="1200" dirty="0" smtClean="0">
                <a:solidFill>
                  <a:schemeClr val="tx1"/>
                </a:solidFill>
                <a:effectLst/>
                <a:latin typeface="Arial" charset="0"/>
                <a:ea typeface="+mn-ea"/>
                <a:cs typeface="+mn-cs"/>
                <a:hlinkClick r:id="rId16" tooltip="Hebbian learning"/>
              </a:rPr>
              <a:t>Hebbian learning</a:t>
            </a:r>
            <a:r>
              <a:rPr lang="en-US" altLang="zh-CN" sz="900" b="0" i="0" kern="1200" dirty="0" smtClean="0">
                <a:solidFill>
                  <a:schemeClr val="tx1"/>
                </a:solidFill>
                <a:effectLst/>
                <a:latin typeface="Arial" charset="0"/>
                <a:ea typeface="+mn-ea"/>
                <a:cs typeface="+mn-cs"/>
              </a:rPr>
              <a:t>, that is still used today. </a:t>
            </a:r>
            <a:r>
              <a:rPr lang="en-US" altLang="zh-CN" sz="900" b="0" i="0" kern="1200" dirty="0" err="1" smtClean="0">
                <a:solidFill>
                  <a:schemeClr val="tx1"/>
                </a:solidFill>
                <a:effectLst/>
                <a:latin typeface="Arial" charset="0"/>
                <a:ea typeface="+mn-ea"/>
                <a:cs typeface="+mn-cs"/>
              </a:rPr>
              <a:t>Lashley</a:t>
            </a:r>
            <a:r>
              <a:rPr lang="en-US" altLang="zh-CN" sz="900" b="0" i="0" kern="1200" dirty="0" smtClean="0">
                <a:solidFill>
                  <a:schemeClr val="tx1"/>
                </a:solidFill>
                <a:effectLst/>
                <a:latin typeface="Arial" charset="0"/>
                <a:ea typeface="+mn-ea"/>
                <a:cs typeface="+mn-cs"/>
              </a:rPr>
              <a:t> argued for distributed representations as a result of his failure to find anything like a localized </a:t>
            </a:r>
            <a:r>
              <a:rPr lang="en-US" altLang="zh-CN" sz="900" b="0" i="0" u="none" strike="noStrike" kern="1200" dirty="0" smtClean="0">
                <a:solidFill>
                  <a:schemeClr val="tx1"/>
                </a:solidFill>
                <a:effectLst/>
                <a:latin typeface="Arial" charset="0"/>
                <a:ea typeface="+mn-ea"/>
                <a:cs typeface="+mn-cs"/>
                <a:hlinkClick r:id="rId17" tooltip="Engram (neuropsychology)"/>
              </a:rPr>
              <a:t>engram</a:t>
            </a:r>
            <a:r>
              <a:rPr lang="en-US" altLang="zh-CN" sz="900" b="0" i="0" kern="1200" dirty="0" smtClean="0">
                <a:solidFill>
                  <a:schemeClr val="tx1"/>
                </a:solidFill>
                <a:effectLst/>
                <a:latin typeface="Arial" charset="0"/>
                <a:ea typeface="+mn-ea"/>
                <a:cs typeface="+mn-cs"/>
              </a:rPr>
              <a:t> in years of </a:t>
            </a:r>
            <a:r>
              <a:rPr lang="en-US" altLang="zh-CN" sz="900" b="0" i="0" u="none" strike="noStrike" kern="1200" dirty="0" smtClean="0">
                <a:solidFill>
                  <a:schemeClr val="tx1"/>
                </a:solidFill>
                <a:effectLst/>
                <a:latin typeface="Arial" charset="0"/>
                <a:ea typeface="+mn-ea"/>
                <a:cs typeface="+mn-cs"/>
                <a:hlinkClick r:id="rId18" tooltip="Lesion"/>
              </a:rPr>
              <a:t>lesion</a:t>
            </a:r>
            <a:r>
              <a:rPr lang="en-US" altLang="zh-CN" sz="900" b="0" i="0" kern="1200" dirty="0" smtClean="0">
                <a:solidFill>
                  <a:schemeClr val="tx1"/>
                </a:solidFill>
                <a:effectLst/>
                <a:latin typeface="Arial" charset="0"/>
                <a:ea typeface="+mn-ea"/>
                <a:cs typeface="+mn-cs"/>
              </a:rPr>
              <a:t> experiments.</a:t>
            </a:r>
          </a:p>
          <a:p>
            <a:endParaRPr lang="en-US" altLang="zh-CN" sz="900" b="1" i="0" kern="1200" dirty="0" smtClean="0">
              <a:solidFill>
                <a:schemeClr val="tx1"/>
              </a:solidFill>
              <a:effectLst/>
              <a:latin typeface="Arial" charset="0"/>
              <a:ea typeface="+mn-ea"/>
              <a:cs typeface="+mn-cs"/>
            </a:endParaRPr>
          </a:p>
          <a:p>
            <a:endParaRPr lang="en-US" altLang="zh-CN" sz="900" b="1" i="0" kern="1200" dirty="0" smtClean="0">
              <a:solidFill>
                <a:schemeClr val="tx1"/>
              </a:solidFill>
              <a:effectLst/>
              <a:latin typeface="Arial" charset="0"/>
              <a:ea typeface="+mn-ea"/>
              <a:cs typeface="+mn-cs"/>
            </a:endParaRPr>
          </a:p>
          <a:p>
            <a:r>
              <a:rPr lang="en-US" altLang="zh-CN" sz="900" b="1" i="0" kern="1200" dirty="0" smtClean="0">
                <a:solidFill>
                  <a:schemeClr val="tx1"/>
                </a:solidFill>
                <a:effectLst/>
                <a:latin typeface="Arial" charset="0"/>
                <a:ea typeface="+mn-ea"/>
                <a:cs typeface="+mn-cs"/>
              </a:rPr>
              <a:t>1</a:t>
            </a:r>
            <a:r>
              <a:rPr lang="zh-CN" altLang="en-US" sz="900" b="1" i="0" kern="1200" dirty="0" smtClean="0">
                <a:solidFill>
                  <a:schemeClr val="tx1"/>
                </a:solidFill>
                <a:effectLst/>
                <a:latin typeface="Arial" charset="0"/>
                <a:ea typeface="+mn-ea"/>
                <a:cs typeface="+mn-cs"/>
              </a:rPr>
              <a:t>、符号主义</a:t>
            </a:r>
            <a:r>
              <a:rPr lang="zh-CN" altLang="en-US" dirty="0" smtClean="0"/>
              <a:t/>
            </a:r>
            <a:br>
              <a:rPr lang="zh-CN" altLang="en-US" dirty="0" smtClean="0"/>
            </a:br>
            <a:r>
              <a:rPr lang="zh-CN" altLang="en-US" dirty="0" smtClean="0"/>
              <a:t/>
            </a:r>
            <a:br>
              <a:rPr lang="zh-CN" altLang="en-US" dirty="0" smtClean="0"/>
            </a:br>
            <a:r>
              <a:rPr lang="zh-CN" altLang="en-US" sz="900" b="0" i="0" kern="1200" dirty="0" smtClean="0">
                <a:solidFill>
                  <a:schemeClr val="tx1"/>
                </a:solidFill>
                <a:effectLst/>
                <a:latin typeface="Arial" charset="0"/>
                <a:ea typeface="+mn-ea"/>
                <a:cs typeface="+mn-cs"/>
              </a:rPr>
              <a:t>认为人工智能源于数理逻辑。数理逻辑从</a:t>
            </a:r>
            <a:r>
              <a:rPr lang="en-US" altLang="zh-CN" sz="900" b="0" i="0" kern="1200" dirty="0" smtClean="0">
                <a:solidFill>
                  <a:schemeClr val="tx1"/>
                </a:solidFill>
                <a:effectLst/>
                <a:latin typeface="Arial" charset="0"/>
                <a:ea typeface="+mn-ea"/>
                <a:cs typeface="+mn-cs"/>
              </a:rPr>
              <a:t>19</a:t>
            </a:r>
            <a:r>
              <a:rPr lang="zh-CN" altLang="en-US" sz="900" b="0" i="0" kern="1200" dirty="0" smtClean="0">
                <a:solidFill>
                  <a:schemeClr val="tx1"/>
                </a:solidFill>
                <a:effectLst/>
                <a:latin typeface="Arial" charset="0"/>
                <a:ea typeface="+mn-ea"/>
                <a:cs typeface="+mn-cs"/>
              </a:rPr>
              <a:t>世纪末起得以迅速发展，到</a:t>
            </a:r>
            <a:r>
              <a:rPr lang="en-US" altLang="zh-CN" sz="900" b="0" i="0" kern="1200" dirty="0" smtClean="0">
                <a:solidFill>
                  <a:schemeClr val="tx1"/>
                </a:solidFill>
                <a:effectLst/>
                <a:latin typeface="Arial" charset="0"/>
                <a:ea typeface="+mn-ea"/>
                <a:cs typeface="+mn-cs"/>
              </a:rPr>
              <a:t>20</a:t>
            </a:r>
            <a:r>
              <a:rPr lang="zh-CN" altLang="en-US" sz="900" b="0" i="0" kern="1200" dirty="0" smtClean="0">
                <a:solidFill>
                  <a:schemeClr val="tx1"/>
                </a:solidFill>
                <a:effectLst/>
                <a:latin typeface="Arial" charset="0"/>
                <a:ea typeface="+mn-ea"/>
                <a:cs typeface="+mn-cs"/>
              </a:rPr>
              <a:t>世纪</a:t>
            </a:r>
            <a:r>
              <a:rPr lang="en-US" altLang="zh-CN" sz="900" b="0" i="0" kern="1200" dirty="0" smtClean="0">
                <a:solidFill>
                  <a:schemeClr val="tx1"/>
                </a:solidFill>
                <a:effectLst/>
                <a:latin typeface="Arial" charset="0"/>
                <a:ea typeface="+mn-ea"/>
                <a:cs typeface="+mn-cs"/>
              </a:rPr>
              <a:t>30</a:t>
            </a:r>
            <a:r>
              <a:rPr lang="zh-CN" altLang="en-US" sz="900" b="0" i="0" kern="1200" dirty="0" smtClean="0">
                <a:solidFill>
                  <a:schemeClr val="tx1"/>
                </a:solidFill>
                <a:effectLst/>
                <a:latin typeface="Arial" charset="0"/>
                <a:ea typeface="+mn-ea"/>
                <a:cs typeface="+mn-cs"/>
              </a:rPr>
              <a:t>年代开始用于描述智能行为。计算机出现后，又再计算机上实现了逻辑演绎系统。其有代表性的成果为启发式程序</a:t>
            </a:r>
            <a:r>
              <a:rPr lang="en-US" altLang="zh-CN" sz="900" b="0" i="0" kern="1200" dirty="0" smtClean="0">
                <a:solidFill>
                  <a:schemeClr val="tx1"/>
                </a:solidFill>
                <a:effectLst/>
                <a:latin typeface="Arial" charset="0"/>
                <a:ea typeface="+mn-ea"/>
                <a:cs typeface="+mn-cs"/>
              </a:rPr>
              <a:t>LT</a:t>
            </a:r>
            <a:r>
              <a:rPr lang="zh-CN" altLang="en-US" sz="900" b="0" i="0" kern="1200" dirty="0" smtClean="0">
                <a:solidFill>
                  <a:schemeClr val="tx1"/>
                </a:solidFill>
                <a:effectLst/>
                <a:latin typeface="Arial" charset="0"/>
                <a:ea typeface="+mn-ea"/>
                <a:cs typeface="+mn-cs"/>
              </a:rPr>
              <a:t>逻辑理论家，证明了</a:t>
            </a:r>
            <a:r>
              <a:rPr lang="en-US" altLang="zh-CN" sz="900" b="0" i="0" kern="1200" dirty="0" smtClean="0">
                <a:solidFill>
                  <a:schemeClr val="tx1"/>
                </a:solidFill>
                <a:effectLst/>
                <a:latin typeface="Arial" charset="0"/>
                <a:ea typeface="+mn-ea"/>
                <a:cs typeface="+mn-cs"/>
              </a:rPr>
              <a:t>38</a:t>
            </a:r>
            <a:r>
              <a:rPr lang="zh-CN" altLang="en-US" sz="900" b="0" i="0" kern="1200" dirty="0" smtClean="0">
                <a:solidFill>
                  <a:schemeClr val="tx1"/>
                </a:solidFill>
                <a:effectLst/>
                <a:latin typeface="Arial" charset="0"/>
                <a:ea typeface="+mn-ea"/>
                <a:cs typeface="+mn-cs"/>
              </a:rPr>
              <a:t>条数学定理，表了可以应用计算机研究人的思维多成，模拟人类智能活动。正是这些符号主义者，早在</a:t>
            </a:r>
            <a:r>
              <a:rPr lang="en-US" altLang="zh-CN" sz="900" b="0" i="0" kern="1200" dirty="0" smtClean="0">
                <a:solidFill>
                  <a:schemeClr val="tx1"/>
                </a:solidFill>
                <a:effectLst/>
                <a:latin typeface="Arial" charset="0"/>
                <a:ea typeface="+mn-ea"/>
                <a:cs typeface="+mn-cs"/>
              </a:rPr>
              <a:t>1956</a:t>
            </a:r>
            <a:r>
              <a:rPr lang="zh-CN" altLang="en-US" sz="900" b="0" i="0" kern="1200" dirty="0" smtClean="0">
                <a:solidFill>
                  <a:schemeClr val="tx1"/>
                </a:solidFill>
                <a:effectLst/>
                <a:latin typeface="Arial" charset="0"/>
                <a:ea typeface="+mn-ea"/>
                <a:cs typeface="+mn-cs"/>
              </a:rPr>
              <a:t>年首先采用“人工智能”这个术语。后来又发展了启发式算法</a:t>
            </a:r>
            <a:r>
              <a:rPr lang="en-US" altLang="zh-CN" sz="900" b="0" i="0" kern="1200" dirty="0" smtClean="0">
                <a:solidFill>
                  <a:schemeClr val="tx1"/>
                </a:solidFill>
                <a:effectLst/>
                <a:latin typeface="Arial" charset="0"/>
                <a:ea typeface="+mn-ea"/>
                <a:cs typeface="+mn-cs"/>
              </a:rPr>
              <a:t>-&gt;</a:t>
            </a:r>
            <a:r>
              <a:rPr lang="zh-CN" altLang="en-US" sz="900" b="0" i="0" kern="1200" dirty="0" smtClean="0">
                <a:solidFill>
                  <a:schemeClr val="tx1"/>
                </a:solidFill>
                <a:effectLst/>
                <a:latin typeface="Arial" charset="0"/>
                <a:ea typeface="+mn-ea"/>
                <a:cs typeface="+mn-cs"/>
              </a:rPr>
              <a:t>专家系统</a:t>
            </a:r>
            <a:r>
              <a:rPr lang="en-US" altLang="zh-CN" sz="900" b="0" i="0" kern="1200" dirty="0" smtClean="0">
                <a:solidFill>
                  <a:schemeClr val="tx1"/>
                </a:solidFill>
                <a:effectLst/>
                <a:latin typeface="Arial" charset="0"/>
                <a:ea typeface="+mn-ea"/>
                <a:cs typeface="+mn-cs"/>
              </a:rPr>
              <a:t>-&gt;</a:t>
            </a:r>
            <a:r>
              <a:rPr lang="zh-CN" altLang="en-US" sz="900" b="0" i="0" kern="1200" dirty="0" smtClean="0">
                <a:solidFill>
                  <a:schemeClr val="tx1"/>
                </a:solidFill>
                <a:effectLst/>
                <a:latin typeface="Arial" charset="0"/>
                <a:ea typeface="+mn-ea"/>
                <a:cs typeface="+mn-cs"/>
              </a:rPr>
              <a:t>知识工程理论与技术，并在</a:t>
            </a:r>
            <a:r>
              <a:rPr lang="en-US" altLang="zh-CN" sz="900" b="0" i="0" kern="1200" dirty="0" smtClean="0">
                <a:solidFill>
                  <a:schemeClr val="tx1"/>
                </a:solidFill>
                <a:effectLst/>
                <a:latin typeface="Arial" charset="0"/>
                <a:ea typeface="+mn-ea"/>
                <a:cs typeface="+mn-cs"/>
              </a:rPr>
              <a:t>20</a:t>
            </a:r>
            <a:r>
              <a:rPr lang="zh-CN" altLang="en-US" sz="900" b="0" i="0" kern="1200" dirty="0" smtClean="0">
                <a:solidFill>
                  <a:schemeClr val="tx1"/>
                </a:solidFill>
                <a:effectLst/>
                <a:latin typeface="Arial" charset="0"/>
                <a:ea typeface="+mn-ea"/>
                <a:cs typeface="+mn-cs"/>
              </a:rPr>
              <a:t>世纪</a:t>
            </a:r>
            <a:r>
              <a:rPr lang="en-US" altLang="zh-CN" sz="900" b="0" i="0" kern="1200" dirty="0" smtClean="0">
                <a:solidFill>
                  <a:schemeClr val="tx1"/>
                </a:solidFill>
                <a:effectLst/>
                <a:latin typeface="Arial" charset="0"/>
                <a:ea typeface="+mn-ea"/>
                <a:cs typeface="+mn-cs"/>
              </a:rPr>
              <a:t>80</a:t>
            </a:r>
            <a:r>
              <a:rPr lang="zh-CN" altLang="en-US" sz="900" b="0" i="0" kern="1200" dirty="0" smtClean="0">
                <a:solidFill>
                  <a:schemeClr val="tx1"/>
                </a:solidFill>
                <a:effectLst/>
                <a:latin typeface="Arial" charset="0"/>
                <a:ea typeface="+mn-ea"/>
                <a:cs typeface="+mn-cs"/>
              </a:rPr>
              <a:t>年代取得很大发展。符号主义曾长期一枝独秀，为人工智能的发展作出重要贡献，尤其是专家系统的成功开发与应用，为人工智能走向工程应用和实现理论联系实际具有特别重要的意义。在人工智能的其他学派出现之后，符号主义仍然是人工智能的主流派别。这个学派的代表任务有纽厄尔</a:t>
            </a:r>
            <a:r>
              <a:rPr lang="en-US" altLang="zh-CN" sz="900" b="0" i="0" kern="1200" dirty="0" smtClean="0">
                <a:solidFill>
                  <a:schemeClr val="tx1"/>
                </a:solidFill>
                <a:effectLst/>
                <a:latin typeface="Arial" charset="0"/>
                <a:ea typeface="+mn-ea"/>
                <a:cs typeface="+mn-cs"/>
              </a:rPr>
              <a:t>(Newell)</a:t>
            </a:r>
            <a:r>
              <a:rPr lang="zh-CN" altLang="en-US" sz="900" b="0" i="0" kern="1200" dirty="0" smtClean="0">
                <a:solidFill>
                  <a:schemeClr val="tx1"/>
                </a:solidFill>
                <a:effectLst/>
                <a:latin typeface="Arial" charset="0"/>
                <a:ea typeface="+mn-ea"/>
                <a:cs typeface="+mn-cs"/>
              </a:rPr>
              <a:t>、西蒙</a:t>
            </a:r>
            <a:r>
              <a:rPr lang="en-US" altLang="zh-CN" sz="900" b="0" i="0" kern="1200" dirty="0" smtClean="0">
                <a:solidFill>
                  <a:schemeClr val="tx1"/>
                </a:solidFill>
                <a:effectLst/>
                <a:latin typeface="Arial" charset="0"/>
                <a:ea typeface="+mn-ea"/>
                <a:cs typeface="+mn-cs"/>
              </a:rPr>
              <a:t>(Simon)</a:t>
            </a:r>
            <a:r>
              <a:rPr lang="zh-CN" altLang="en-US" sz="900" b="0" i="0" kern="1200" dirty="0" smtClean="0">
                <a:solidFill>
                  <a:schemeClr val="tx1"/>
                </a:solidFill>
                <a:effectLst/>
                <a:latin typeface="Arial" charset="0"/>
                <a:ea typeface="+mn-ea"/>
                <a:cs typeface="+mn-cs"/>
              </a:rPr>
              <a:t>和尼尔逊</a:t>
            </a:r>
            <a:r>
              <a:rPr lang="en-US" altLang="zh-CN" sz="900" b="0" i="0" kern="1200" dirty="0" smtClean="0">
                <a:solidFill>
                  <a:schemeClr val="tx1"/>
                </a:solidFill>
                <a:effectLst/>
                <a:latin typeface="Arial" charset="0"/>
                <a:ea typeface="+mn-ea"/>
                <a:cs typeface="+mn-cs"/>
              </a:rPr>
              <a:t>(Nilsson)</a:t>
            </a:r>
            <a:r>
              <a:rPr lang="zh-CN" altLang="en-US" sz="900" b="0" i="0" kern="1200" dirty="0" smtClean="0">
                <a:solidFill>
                  <a:schemeClr val="tx1"/>
                </a:solidFill>
                <a:effectLst/>
                <a:latin typeface="Arial" charset="0"/>
                <a:ea typeface="+mn-ea"/>
                <a:cs typeface="+mn-cs"/>
              </a:rPr>
              <a:t>等。</a:t>
            </a:r>
            <a:r>
              <a:rPr lang="zh-CN" altLang="en-US" dirty="0" smtClean="0"/>
              <a:t/>
            </a:r>
            <a:br>
              <a:rPr lang="zh-CN" altLang="en-US" dirty="0" smtClean="0"/>
            </a:br>
            <a:r>
              <a:rPr lang="zh-CN" altLang="en-US" dirty="0" smtClean="0"/>
              <a:t/>
            </a:r>
            <a:br>
              <a:rPr lang="zh-CN" altLang="en-US" dirty="0" smtClean="0"/>
            </a:br>
            <a:r>
              <a:rPr lang="en-US" altLang="zh-CN" sz="900" b="1" i="0" kern="1200" dirty="0" smtClean="0">
                <a:solidFill>
                  <a:schemeClr val="tx1"/>
                </a:solidFill>
                <a:effectLst/>
                <a:latin typeface="Arial" charset="0"/>
                <a:ea typeface="+mn-ea"/>
                <a:cs typeface="+mn-cs"/>
              </a:rPr>
              <a:t>2</a:t>
            </a:r>
            <a:r>
              <a:rPr lang="zh-CN" altLang="en-US" sz="900" b="1" i="0" kern="1200" dirty="0" smtClean="0">
                <a:solidFill>
                  <a:schemeClr val="tx1"/>
                </a:solidFill>
                <a:effectLst/>
                <a:latin typeface="Arial" charset="0"/>
                <a:ea typeface="+mn-ea"/>
                <a:cs typeface="+mn-cs"/>
              </a:rPr>
              <a:t>、连接主义</a:t>
            </a:r>
            <a:r>
              <a:rPr lang="zh-CN" altLang="en-US" dirty="0" smtClean="0"/>
              <a:t/>
            </a:r>
            <a:br>
              <a:rPr lang="zh-CN" altLang="en-US" dirty="0" smtClean="0"/>
            </a:br>
            <a:r>
              <a:rPr lang="zh-CN" altLang="en-US" dirty="0" smtClean="0"/>
              <a:t/>
            </a:r>
            <a:br>
              <a:rPr lang="zh-CN" altLang="en-US" dirty="0" smtClean="0"/>
            </a:br>
            <a:r>
              <a:rPr lang="zh-CN" altLang="en-US" sz="900" b="0" i="0" kern="1200" dirty="0" smtClean="0">
                <a:solidFill>
                  <a:schemeClr val="tx1"/>
                </a:solidFill>
                <a:effectLst/>
                <a:latin typeface="Arial" charset="0"/>
                <a:ea typeface="+mn-ea"/>
                <a:cs typeface="+mn-cs"/>
              </a:rPr>
              <a:t>认为人工智能源于仿生学，特别是对人脑模型的研究。它的代表性成果是</a:t>
            </a:r>
            <a:r>
              <a:rPr lang="en-US" altLang="zh-CN" sz="900" b="0" i="0" kern="1200" dirty="0" smtClean="0">
                <a:solidFill>
                  <a:schemeClr val="tx1"/>
                </a:solidFill>
                <a:effectLst/>
                <a:latin typeface="Arial" charset="0"/>
                <a:ea typeface="+mn-ea"/>
                <a:cs typeface="+mn-cs"/>
              </a:rPr>
              <a:t>1943</a:t>
            </a:r>
            <a:r>
              <a:rPr lang="zh-CN" altLang="en-US" sz="900" b="0" i="0" kern="1200" dirty="0" smtClean="0">
                <a:solidFill>
                  <a:schemeClr val="tx1"/>
                </a:solidFill>
                <a:effectLst/>
                <a:latin typeface="Arial" charset="0"/>
                <a:ea typeface="+mn-ea"/>
                <a:cs typeface="+mn-cs"/>
              </a:rPr>
              <a:t>年由生理学家麦卡洛克</a:t>
            </a:r>
            <a:r>
              <a:rPr lang="en-US" altLang="zh-CN" sz="900" b="0" i="0" kern="1200" dirty="0" smtClean="0">
                <a:solidFill>
                  <a:schemeClr val="tx1"/>
                </a:solidFill>
                <a:effectLst/>
                <a:latin typeface="Arial" charset="0"/>
                <a:ea typeface="+mn-ea"/>
                <a:cs typeface="+mn-cs"/>
              </a:rPr>
              <a:t>(McCulloch)</a:t>
            </a:r>
            <a:r>
              <a:rPr lang="zh-CN" altLang="en-US" sz="900" b="0" i="0" kern="1200" dirty="0" smtClean="0">
                <a:solidFill>
                  <a:schemeClr val="tx1"/>
                </a:solidFill>
                <a:effectLst/>
                <a:latin typeface="Arial" charset="0"/>
                <a:ea typeface="+mn-ea"/>
                <a:cs typeface="+mn-cs"/>
              </a:rPr>
              <a:t>和数理逻辑学家皮茨</a:t>
            </a:r>
            <a:r>
              <a:rPr lang="en-US" altLang="zh-CN" sz="900" b="0" i="0" kern="1200" dirty="0" smtClean="0">
                <a:solidFill>
                  <a:schemeClr val="tx1"/>
                </a:solidFill>
                <a:effectLst/>
                <a:latin typeface="Arial" charset="0"/>
                <a:ea typeface="+mn-ea"/>
                <a:cs typeface="+mn-cs"/>
              </a:rPr>
              <a:t>(Pitts)</a:t>
            </a:r>
            <a:r>
              <a:rPr lang="zh-CN" altLang="en-US" sz="900" b="0" i="0" kern="1200" dirty="0" smtClean="0">
                <a:solidFill>
                  <a:schemeClr val="tx1"/>
                </a:solidFill>
                <a:effectLst/>
                <a:latin typeface="Arial" charset="0"/>
                <a:ea typeface="+mn-ea"/>
                <a:cs typeface="+mn-cs"/>
              </a:rPr>
              <a:t>创立的脑模型，即</a:t>
            </a:r>
            <a:r>
              <a:rPr lang="en-US" altLang="zh-CN" sz="900" b="0" i="0" kern="1200" dirty="0" smtClean="0">
                <a:solidFill>
                  <a:schemeClr val="tx1"/>
                </a:solidFill>
                <a:effectLst/>
                <a:latin typeface="Arial" charset="0"/>
                <a:ea typeface="+mn-ea"/>
                <a:cs typeface="+mn-cs"/>
              </a:rPr>
              <a:t>MP</a:t>
            </a:r>
            <a:r>
              <a:rPr lang="zh-CN" altLang="en-US" sz="900" b="0" i="0" kern="1200" dirty="0" smtClean="0">
                <a:solidFill>
                  <a:schemeClr val="tx1"/>
                </a:solidFill>
                <a:effectLst/>
                <a:latin typeface="Arial" charset="0"/>
                <a:ea typeface="+mn-ea"/>
                <a:cs typeface="+mn-cs"/>
              </a:rPr>
              <a:t>模型，开创了用电子装置模仿人脑结构和功能的新途径。它从神经元开始进而研究神经网络模型和脑模型，开辟了人工智能的又一发展道路。</a:t>
            </a:r>
            <a:r>
              <a:rPr lang="en-US" altLang="zh-CN" sz="900" b="0" i="0" kern="1200" dirty="0" smtClean="0">
                <a:solidFill>
                  <a:schemeClr val="tx1"/>
                </a:solidFill>
                <a:effectLst/>
                <a:latin typeface="Arial" charset="0"/>
                <a:ea typeface="+mn-ea"/>
                <a:cs typeface="+mn-cs"/>
              </a:rPr>
              <a:t>20</a:t>
            </a:r>
            <a:r>
              <a:rPr lang="zh-CN" altLang="en-US" sz="900" b="0" i="0" kern="1200" dirty="0" smtClean="0">
                <a:solidFill>
                  <a:schemeClr val="tx1"/>
                </a:solidFill>
                <a:effectLst/>
                <a:latin typeface="Arial" charset="0"/>
                <a:ea typeface="+mn-ea"/>
                <a:cs typeface="+mn-cs"/>
              </a:rPr>
              <a:t>世纪</a:t>
            </a:r>
            <a:r>
              <a:rPr lang="en-US" altLang="zh-CN" sz="900" b="0" i="0" kern="1200" dirty="0" smtClean="0">
                <a:solidFill>
                  <a:schemeClr val="tx1"/>
                </a:solidFill>
                <a:effectLst/>
                <a:latin typeface="Arial" charset="0"/>
                <a:ea typeface="+mn-ea"/>
                <a:cs typeface="+mn-cs"/>
              </a:rPr>
              <a:t>60~70</a:t>
            </a:r>
            <a:r>
              <a:rPr lang="zh-CN" altLang="en-US" sz="900" b="0" i="0" kern="1200" dirty="0" smtClean="0">
                <a:solidFill>
                  <a:schemeClr val="tx1"/>
                </a:solidFill>
                <a:effectLst/>
                <a:latin typeface="Arial" charset="0"/>
                <a:ea typeface="+mn-ea"/>
                <a:cs typeface="+mn-cs"/>
              </a:rPr>
              <a:t>年代，连接主义，尤其是对以感知机</a:t>
            </a:r>
            <a:r>
              <a:rPr lang="en-US" altLang="zh-CN" sz="900" b="0" i="0" kern="1200" dirty="0" smtClean="0">
                <a:solidFill>
                  <a:schemeClr val="tx1"/>
                </a:solidFill>
                <a:effectLst/>
                <a:latin typeface="Arial" charset="0"/>
                <a:ea typeface="+mn-ea"/>
                <a:cs typeface="+mn-cs"/>
              </a:rPr>
              <a:t>(perceptron)</a:t>
            </a:r>
            <a:r>
              <a:rPr lang="zh-CN" altLang="en-US" sz="900" b="0" i="0" kern="1200" dirty="0" smtClean="0">
                <a:solidFill>
                  <a:schemeClr val="tx1"/>
                </a:solidFill>
                <a:effectLst/>
                <a:latin typeface="Arial" charset="0"/>
                <a:ea typeface="+mn-ea"/>
                <a:cs typeface="+mn-cs"/>
              </a:rPr>
              <a:t>为代表的脑模型的研究出现过热潮，由于受到当时的理论模型、生物原型和技术条件的限制，脑模型研究在</a:t>
            </a:r>
            <a:r>
              <a:rPr lang="en-US" altLang="zh-CN" sz="900" b="0" i="0" kern="1200" dirty="0" smtClean="0">
                <a:solidFill>
                  <a:schemeClr val="tx1"/>
                </a:solidFill>
                <a:effectLst/>
                <a:latin typeface="Arial" charset="0"/>
                <a:ea typeface="+mn-ea"/>
                <a:cs typeface="+mn-cs"/>
              </a:rPr>
              <a:t>20</a:t>
            </a:r>
            <a:r>
              <a:rPr lang="zh-CN" altLang="en-US" sz="900" b="0" i="0" kern="1200" dirty="0" smtClean="0">
                <a:solidFill>
                  <a:schemeClr val="tx1"/>
                </a:solidFill>
                <a:effectLst/>
                <a:latin typeface="Arial" charset="0"/>
                <a:ea typeface="+mn-ea"/>
                <a:cs typeface="+mn-cs"/>
              </a:rPr>
              <a:t>世纪</a:t>
            </a:r>
            <a:r>
              <a:rPr lang="en-US" altLang="zh-CN" sz="900" b="0" i="0" kern="1200" dirty="0" smtClean="0">
                <a:solidFill>
                  <a:schemeClr val="tx1"/>
                </a:solidFill>
                <a:effectLst/>
                <a:latin typeface="Arial" charset="0"/>
                <a:ea typeface="+mn-ea"/>
                <a:cs typeface="+mn-cs"/>
              </a:rPr>
              <a:t>70</a:t>
            </a:r>
            <a:r>
              <a:rPr lang="zh-CN" altLang="en-US" sz="900" b="0" i="0" kern="1200" dirty="0" smtClean="0">
                <a:solidFill>
                  <a:schemeClr val="tx1"/>
                </a:solidFill>
                <a:effectLst/>
                <a:latin typeface="Arial" charset="0"/>
                <a:ea typeface="+mn-ea"/>
                <a:cs typeface="+mn-cs"/>
              </a:rPr>
              <a:t>年代后期至</a:t>
            </a:r>
            <a:r>
              <a:rPr lang="en-US" altLang="zh-CN" sz="900" b="0" i="0" kern="1200" dirty="0" smtClean="0">
                <a:solidFill>
                  <a:schemeClr val="tx1"/>
                </a:solidFill>
                <a:effectLst/>
                <a:latin typeface="Arial" charset="0"/>
                <a:ea typeface="+mn-ea"/>
                <a:cs typeface="+mn-cs"/>
              </a:rPr>
              <a:t>80</a:t>
            </a:r>
            <a:r>
              <a:rPr lang="zh-CN" altLang="en-US" sz="900" b="0" i="0" kern="1200" dirty="0" smtClean="0">
                <a:solidFill>
                  <a:schemeClr val="tx1"/>
                </a:solidFill>
                <a:effectLst/>
                <a:latin typeface="Arial" charset="0"/>
                <a:ea typeface="+mn-ea"/>
                <a:cs typeface="+mn-cs"/>
              </a:rPr>
              <a:t>年代初期落入低潮。直到</a:t>
            </a:r>
            <a:r>
              <a:rPr lang="en-US" altLang="zh-CN" sz="900" b="0" i="0" kern="1200" dirty="0" smtClean="0">
                <a:solidFill>
                  <a:schemeClr val="tx1"/>
                </a:solidFill>
                <a:effectLst/>
                <a:latin typeface="Arial" charset="0"/>
                <a:ea typeface="+mn-ea"/>
                <a:cs typeface="+mn-cs"/>
              </a:rPr>
              <a:t>Hopfield</a:t>
            </a:r>
            <a:r>
              <a:rPr lang="zh-CN" altLang="en-US" sz="900" b="0" i="0" kern="1200" dirty="0" smtClean="0">
                <a:solidFill>
                  <a:schemeClr val="tx1"/>
                </a:solidFill>
                <a:effectLst/>
                <a:latin typeface="Arial" charset="0"/>
                <a:ea typeface="+mn-ea"/>
                <a:cs typeface="+mn-cs"/>
              </a:rPr>
              <a:t>教授在</a:t>
            </a:r>
            <a:r>
              <a:rPr lang="en-US" altLang="zh-CN" sz="900" b="0" i="0" kern="1200" dirty="0" smtClean="0">
                <a:solidFill>
                  <a:schemeClr val="tx1"/>
                </a:solidFill>
                <a:effectLst/>
                <a:latin typeface="Arial" charset="0"/>
                <a:ea typeface="+mn-ea"/>
                <a:cs typeface="+mn-cs"/>
              </a:rPr>
              <a:t>1982</a:t>
            </a:r>
            <a:r>
              <a:rPr lang="zh-CN" altLang="en-US" sz="900" b="0" i="0" kern="1200" dirty="0" smtClean="0">
                <a:solidFill>
                  <a:schemeClr val="tx1"/>
                </a:solidFill>
                <a:effectLst/>
                <a:latin typeface="Arial" charset="0"/>
                <a:ea typeface="+mn-ea"/>
                <a:cs typeface="+mn-cs"/>
              </a:rPr>
              <a:t>年和</a:t>
            </a:r>
            <a:r>
              <a:rPr lang="en-US" altLang="zh-CN" sz="900" b="0" i="0" kern="1200" dirty="0" smtClean="0">
                <a:solidFill>
                  <a:schemeClr val="tx1"/>
                </a:solidFill>
                <a:effectLst/>
                <a:latin typeface="Arial" charset="0"/>
                <a:ea typeface="+mn-ea"/>
                <a:cs typeface="+mn-cs"/>
              </a:rPr>
              <a:t>1984</a:t>
            </a:r>
            <a:r>
              <a:rPr lang="zh-CN" altLang="en-US" sz="900" b="0" i="0" kern="1200" dirty="0" smtClean="0">
                <a:solidFill>
                  <a:schemeClr val="tx1"/>
                </a:solidFill>
                <a:effectLst/>
                <a:latin typeface="Arial" charset="0"/>
                <a:ea typeface="+mn-ea"/>
                <a:cs typeface="+mn-cs"/>
              </a:rPr>
              <a:t>年发表两篇重要论文，提出用硬件模拟神经网络以后，连接主义才又重新抬头。</a:t>
            </a:r>
            <a:r>
              <a:rPr lang="en-US" altLang="zh-CN" sz="900" b="0" i="0" kern="1200" dirty="0" smtClean="0">
                <a:solidFill>
                  <a:schemeClr val="tx1"/>
                </a:solidFill>
                <a:effectLst/>
                <a:latin typeface="Arial" charset="0"/>
                <a:ea typeface="+mn-ea"/>
                <a:cs typeface="+mn-cs"/>
              </a:rPr>
              <a:t>1986</a:t>
            </a:r>
            <a:r>
              <a:rPr lang="zh-CN" altLang="en-US" sz="900" b="0" i="0" kern="1200" dirty="0" smtClean="0">
                <a:solidFill>
                  <a:schemeClr val="tx1"/>
                </a:solidFill>
                <a:effectLst/>
                <a:latin typeface="Arial" charset="0"/>
                <a:ea typeface="+mn-ea"/>
                <a:cs typeface="+mn-cs"/>
              </a:rPr>
              <a:t>年，鲁梅尔哈特</a:t>
            </a:r>
            <a:r>
              <a:rPr lang="en-US" altLang="zh-CN" sz="900" b="0" i="0" kern="1200" dirty="0" smtClean="0">
                <a:solidFill>
                  <a:schemeClr val="tx1"/>
                </a:solidFill>
                <a:effectLst/>
                <a:latin typeface="Arial" charset="0"/>
                <a:ea typeface="+mn-ea"/>
                <a:cs typeface="+mn-cs"/>
              </a:rPr>
              <a:t>(</a:t>
            </a:r>
            <a:r>
              <a:rPr lang="en-US" altLang="zh-CN" sz="900" b="0" i="0" kern="1200" dirty="0" err="1" smtClean="0">
                <a:solidFill>
                  <a:schemeClr val="tx1"/>
                </a:solidFill>
                <a:effectLst/>
                <a:latin typeface="Arial" charset="0"/>
                <a:ea typeface="+mn-ea"/>
                <a:cs typeface="+mn-cs"/>
              </a:rPr>
              <a:t>Rumelhart</a:t>
            </a:r>
            <a:r>
              <a:rPr lang="en-US" altLang="zh-CN" sz="900" b="0" i="0" kern="1200" dirty="0" smtClean="0">
                <a:solidFill>
                  <a:schemeClr val="tx1"/>
                </a:solidFill>
                <a:effectLst/>
                <a:latin typeface="Arial" charset="0"/>
                <a:ea typeface="+mn-ea"/>
                <a:cs typeface="+mn-cs"/>
              </a:rPr>
              <a:t>)</a:t>
            </a:r>
            <a:r>
              <a:rPr lang="zh-CN" altLang="en-US" sz="900" b="0" i="0" kern="1200" dirty="0" smtClean="0">
                <a:solidFill>
                  <a:schemeClr val="tx1"/>
                </a:solidFill>
                <a:effectLst/>
                <a:latin typeface="Arial" charset="0"/>
                <a:ea typeface="+mn-ea"/>
                <a:cs typeface="+mn-cs"/>
              </a:rPr>
              <a:t>等人提出多层网络中的反向传播算法</a:t>
            </a:r>
            <a:r>
              <a:rPr lang="en-US" altLang="zh-CN" sz="900" b="0" i="0" kern="1200" dirty="0" smtClean="0">
                <a:solidFill>
                  <a:schemeClr val="tx1"/>
                </a:solidFill>
                <a:effectLst/>
                <a:latin typeface="Arial" charset="0"/>
                <a:ea typeface="+mn-ea"/>
                <a:cs typeface="+mn-cs"/>
              </a:rPr>
              <a:t>(BP)</a:t>
            </a:r>
            <a:r>
              <a:rPr lang="zh-CN" altLang="en-US" sz="900" b="0" i="0" kern="1200" dirty="0" smtClean="0">
                <a:solidFill>
                  <a:schemeClr val="tx1"/>
                </a:solidFill>
                <a:effectLst/>
                <a:latin typeface="Arial" charset="0"/>
                <a:ea typeface="+mn-ea"/>
                <a:cs typeface="+mn-cs"/>
              </a:rPr>
              <a:t>算法。此后，连接主义势头大振，从模型到算法，从理论分析到工程实现，伟神经网络计算机走向市场打下基础。现在，对人工神经网络</a:t>
            </a:r>
            <a:r>
              <a:rPr lang="en-US" altLang="zh-CN" sz="900" b="0" i="0" kern="1200" dirty="0" smtClean="0">
                <a:solidFill>
                  <a:schemeClr val="tx1"/>
                </a:solidFill>
                <a:effectLst/>
                <a:latin typeface="Arial" charset="0"/>
                <a:ea typeface="+mn-ea"/>
                <a:cs typeface="+mn-cs"/>
              </a:rPr>
              <a:t>(ANN)</a:t>
            </a:r>
            <a:r>
              <a:rPr lang="zh-CN" altLang="en-US" sz="900" b="0" i="0" kern="1200" dirty="0" smtClean="0">
                <a:solidFill>
                  <a:schemeClr val="tx1"/>
                </a:solidFill>
                <a:effectLst/>
                <a:latin typeface="Arial" charset="0"/>
                <a:ea typeface="+mn-ea"/>
                <a:cs typeface="+mn-cs"/>
              </a:rPr>
              <a:t>的研究热情仍然较高，但研究成果没有像预想的那样好。</a:t>
            </a:r>
            <a:r>
              <a:rPr lang="zh-CN" altLang="en-US" dirty="0" smtClean="0"/>
              <a:t/>
            </a:r>
            <a:br>
              <a:rPr lang="zh-CN" altLang="en-US" dirty="0" smtClean="0"/>
            </a:br>
            <a:r>
              <a:rPr lang="zh-CN" altLang="en-US" dirty="0" smtClean="0"/>
              <a:t/>
            </a:r>
            <a:br>
              <a:rPr lang="zh-CN" altLang="en-US" dirty="0" smtClean="0"/>
            </a:br>
            <a:r>
              <a:rPr lang="en-US" altLang="zh-CN" sz="900" b="1" i="0" kern="1200" dirty="0" smtClean="0">
                <a:solidFill>
                  <a:schemeClr val="tx1"/>
                </a:solidFill>
                <a:effectLst/>
                <a:latin typeface="Arial" charset="0"/>
                <a:ea typeface="+mn-ea"/>
                <a:cs typeface="+mn-cs"/>
              </a:rPr>
              <a:t>3</a:t>
            </a:r>
            <a:r>
              <a:rPr lang="zh-CN" altLang="en-US" sz="900" b="1" i="0" kern="1200" dirty="0" smtClean="0">
                <a:solidFill>
                  <a:schemeClr val="tx1"/>
                </a:solidFill>
                <a:effectLst/>
                <a:latin typeface="Arial" charset="0"/>
                <a:ea typeface="+mn-ea"/>
                <a:cs typeface="+mn-cs"/>
              </a:rPr>
              <a:t>、行为主义</a:t>
            </a:r>
            <a:r>
              <a:rPr lang="zh-CN" altLang="en-US" dirty="0" smtClean="0"/>
              <a:t/>
            </a:r>
            <a:br>
              <a:rPr lang="zh-CN" altLang="en-US" dirty="0" smtClean="0"/>
            </a:br>
            <a:r>
              <a:rPr lang="zh-CN" altLang="en-US" dirty="0" smtClean="0"/>
              <a:t/>
            </a:r>
            <a:br>
              <a:rPr lang="zh-CN" altLang="en-US" dirty="0" smtClean="0"/>
            </a:br>
            <a:r>
              <a:rPr lang="zh-CN" altLang="en-US" sz="900" b="0" i="0" kern="1200" dirty="0" smtClean="0">
                <a:solidFill>
                  <a:schemeClr val="tx1"/>
                </a:solidFill>
                <a:effectLst/>
                <a:latin typeface="Arial" charset="0"/>
                <a:ea typeface="+mn-ea"/>
                <a:cs typeface="+mn-cs"/>
              </a:rPr>
              <a:t>认为人工智能源于控制论。控制论思想早在</a:t>
            </a:r>
            <a:r>
              <a:rPr lang="en-US" altLang="zh-CN" sz="900" b="0" i="0" kern="1200" dirty="0" smtClean="0">
                <a:solidFill>
                  <a:schemeClr val="tx1"/>
                </a:solidFill>
                <a:effectLst/>
                <a:latin typeface="Arial" charset="0"/>
                <a:ea typeface="+mn-ea"/>
                <a:cs typeface="+mn-cs"/>
              </a:rPr>
              <a:t>20</a:t>
            </a:r>
            <a:r>
              <a:rPr lang="zh-CN" altLang="en-US" sz="900" b="0" i="0" kern="1200" dirty="0" smtClean="0">
                <a:solidFill>
                  <a:schemeClr val="tx1"/>
                </a:solidFill>
                <a:effectLst/>
                <a:latin typeface="Arial" charset="0"/>
                <a:ea typeface="+mn-ea"/>
                <a:cs typeface="+mn-cs"/>
              </a:rPr>
              <a:t>世纪</a:t>
            </a:r>
            <a:r>
              <a:rPr lang="en-US" altLang="zh-CN" sz="900" b="0" i="0" kern="1200" dirty="0" smtClean="0">
                <a:solidFill>
                  <a:schemeClr val="tx1"/>
                </a:solidFill>
                <a:effectLst/>
                <a:latin typeface="Arial" charset="0"/>
                <a:ea typeface="+mn-ea"/>
                <a:cs typeface="+mn-cs"/>
              </a:rPr>
              <a:t>40~50</a:t>
            </a:r>
            <a:r>
              <a:rPr lang="zh-CN" altLang="en-US" sz="900" b="0" i="0" kern="1200" dirty="0" smtClean="0">
                <a:solidFill>
                  <a:schemeClr val="tx1"/>
                </a:solidFill>
                <a:effectLst/>
                <a:latin typeface="Arial" charset="0"/>
                <a:ea typeface="+mn-ea"/>
                <a:cs typeface="+mn-cs"/>
              </a:rPr>
              <a:t>年代就成为时代思潮的重要部分，影响了早期的人工智能工作者。维纳</a:t>
            </a:r>
            <a:r>
              <a:rPr lang="en-US" altLang="zh-CN" sz="900" b="0" i="0" kern="1200" dirty="0" smtClean="0">
                <a:solidFill>
                  <a:schemeClr val="tx1"/>
                </a:solidFill>
                <a:effectLst/>
                <a:latin typeface="Arial" charset="0"/>
                <a:ea typeface="+mn-ea"/>
                <a:cs typeface="+mn-cs"/>
              </a:rPr>
              <a:t>(Wiener)</a:t>
            </a:r>
            <a:r>
              <a:rPr lang="zh-CN" altLang="en-US" sz="900" b="0" i="0" kern="1200" dirty="0" smtClean="0">
                <a:solidFill>
                  <a:schemeClr val="tx1"/>
                </a:solidFill>
                <a:effectLst/>
                <a:latin typeface="Arial" charset="0"/>
                <a:ea typeface="+mn-ea"/>
                <a:cs typeface="+mn-cs"/>
              </a:rPr>
              <a:t>和麦克洛克</a:t>
            </a:r>
            <a:r>
              <a:rPr lang="en-US" altLang="zh-CN" sz="900" b="0" i="0" kern="1200" dirty="0" smtClean="0">
                <a:solidFill>
                  <a:schemeClr val="tx1"/>
                </a:solidFill>
                <a:effectLst/>
                <a:latin typeface="Arial" charset="0"/>
                <a:ea typeface="+mn-ea"/>
                <a:cs typeface="+mn-cs"/>
              </a:rPr>
              <a:t>(McCulloch)</a:t>
            </a:r>
            <a:r>
              <a:rPr lang="zh-CN" altLang="en-US" sz="900" b="0" i="0" kern="1200" dirty="0" smtClean="0">
                <a:solidFill>
                  <a:schemeClr val="tx1"/>
                </a:solidFill>
                <a:effectLst/>
                <a:latin typeface="Arial" charset="0"/>
                <a:ea typeface="+mn-ea"/>
                <a:cs typeface="+mn-cs"/>
              </a:rPr>
              <a:t>等人提出的控制论和自组织系统以及钱学森等人提出的工程控制论和生物控制论，影响了许多领域。控制论把神经系统的工作原理与信息理论、控制理论、逻辑以及计算机联系起来。早期的研究工作重点是模拟人在控制过程中的智能行为和作用，如对自寻优、自适应、自镇定、自组织和自学习等控制论系统的研究，并进行“控制论动物”的研制。到</a:t>
            </a:r>
            <a:r>
              <a:rPr lang="en-US" altLang="zh-CN" sz="900" b="0" i="0" kern="1200" dirty="0" smtClean="0">
                <a:solidFill>
                  <a:schemeClr val="tx1"/>
                </a:solidFill>
                <a:effectLst/>
                <a:latin typeface="Arial" charset="0"/>
                <a:ea typeface="+mn-ea"/>
                <a:cs typeface="+mn-cs"/>
              </a:rPr>
              <a:t>20</a:t>
            </a:r>
            <a:r>
              <a:rPr lang="zh-CN" altLang="en-US" sz="900" b="0" i="0" kern="1200" dirty="0" smtClean="0">
                <a:solidFill>
                  <a:schemeClr val="tx1"/>
                </a:solidFill>
                <a:effectLst/>
                <a:latin typeface="Arial" charset="0"/>
                <a:ea typeface="+mn-ea"/>
                <a:cs typeface="+mn-cs"/>
              </a:rPr>
              <a:t>世纪</a:t>
            </a:r>
            <a:r>
              <a:rPr lang="en-US" altLang="zh-CN" sz="900" b="0" i="0" kern="1200" dirty="0" smtClean="0">
                <a:solidFill>
                  <a:schemeClr val="tx1"/>
                </a:solidFill>
                <a:effectLst/>
                <a:latin typeface="Arial" charset="0"/>
                <a:ea typeface="+mn-ea"/>
                <a:cs typeface="+mn-cs"/>
              </a:rPr>
              <a:t>60~70</a:t>
            </a:r>
            <a:r>
              <a:rPr lang="zh-CN" altLang="en-US" sz="900" b="0" i="0" kern="1200" dirty="0" smtClean="0">
                <a:solidFill>
                  <a:schemeClr val="tx1"/>
                </a:solidFill>
                <a:effectLst/>
                <a:latin typeface="Arial" charset="0"/>
                <a:ea typeface="+mn-ea"/>
                <a:cs typeface="+mn-cs"/>
              </a:rPr>
              <a:t>年代，上述这些控制论系统的研究取得一定进展，播下智能控制和智能机器人的种子，并在</a:t>
            </a:r>
            <a:r>
              <a:rPr lang="en-US" altLang="zh-CN" sz="900" b="0" i="0" kern="1200" dirty="0" smtClean="0">
                <a:solidFill>
                  <a:schemeClr val="tx1"/>
                </a:solidFill>
                <a:effectLst/>
                <a:latin typeface="Arial" charset="0"/>
                <a:ea typeface="+mn-ea"/>
                <a:cs typeface="+mn-cs"/>
              </a:rPr>
              <a:t>20</a:t>
            </a:r>
            <a:r>
              <a:rPr lang="zh-CN" altLang="en-US" sz="900" b="0" i="0" kern="1200" dirty="0" smtClean="0">
                <a:solidFill>
                  <a:schemeClr val="tx1"/>
                </a:solidFill>
                <a:effectLst/>
                <a:latin typeface="Arial" charset="0"/>
                <a:ea typeface="+mn-ea"/>
                <a:cs typeface="+mn-cs"/>
              </a:rPr>
              <a:t>世纪</a:t>
            </a:r>
            <a:r>
              <a:rPr lang="en-US" altLang="zh-CN" sz="900" b="0" i="0" kern="1200" dirty="0" smtClean="0">
                <a:solidFill>
                  <a:schemeClr val="tx1"/>
                </a:solidFill>
                <a:effectLst/>
                <a:latin typeface="Arial" charset="0"/>
                <a:ea typeface="+mn-ea"/>
                <a:cs typeface="+mn-cs"/>
              </a:rPr>
              <a:t>80</a:t>
            </a:r>
            <a:r>
              <a:rPr lang="zh-CN" altLang="en-US" sz="900" b="0" i="0" kern="1200" dirty="0" smtClean="0">
                <a:solidFill>
                  <a:schemeClr val="tx1"/>
                </a:solidFill>
                <a:effectLst/>
                <a:latin typeface="Arial" charset="0"/>
                <a:ea typeface="+mn-ea"/>
                <a:cs typeface="+mn-cs"/>
              </a:rPr>
              <a:t>年代诞生了智能控制和智能机器人系统。行为主义是</a:t>
            </a:r>
            <a:r>
              <a:rPr lang="en-US" altLang="zh-CN" sz="900" b="0" i="0" kern="1200" dirty="0" smtClean="0">
                <a:solidFill>
                  <a:schemeClr val="tx1"/>
                </a:solidFill>
                <a:effectLst/>
                <a:latin typeface="Arial" charset="0"/>
                <a:ea typeface="+mn-ea"/>
                <a:cs typeface="+mn-cs"/>
              </a:rPr>
              <a:t>20</a:t>
            </a:r>
            <a:r>
              <a:rPr lang="zh-CN" altLang="en-US" sz="900" b="0" i="0" kern="1200" dirty="0" smtClean="0">
                <a:solidFill>
                  <a:schemeClr val="tx1"/>
                </a:solidFill>
                <a:effectLst/>
                <a:latin typeface="Arial" charset="0"/>
                <a:ea typeface="+mn-ea"/>
                <a:cs typeface="+mn-cs"/>
              </a:rPr>
              <a:t>世纪末才以人工智能新学派的面孔出现的，引起许多人的兴趣。这一学派的代表作者首推布鲁克斯</a:t>
            </a:r>
            <a:r>
              <a:rPr lang="en-US" altLang="zh-CN" sz="900" b="0" i="0" kern="1200" dirty="0" smtClean="0">
                <a:solidFill>
                  <a:schemeClr val="tx1"/>
                </a:solidFill>
                <a:effectLst/>
                <a:latin typeface="Arial" charset="0"/>
                <a:ea typeface="+mn-ea"/>
                <a:cs typeface="+mn-cs"/>
              </a:rPr>
              <a:t>(Brooks)</a:t>
            </a:r>
            <a:r>
              <a:rPr lang="zh-CN" altLang="en-US" sz="900" b="0" i="0" kern="1200" dirty="0" smtClean="0">
                <a:solidFill>
                  <a:schemeClr val="tx1"/>
                </a:solidFill>
                <a:effectLst/>
                <a:latin typeface="Arial" charset="0"/>
                <a:ea typeface="+mn-ea"/>
                <a:cs typeface="+mn-cs"/>
              </a:rPr>
              <a:t>的六足行走机器人，它被看作是新一代的“控制论动物”，是一个基于感知</a:t>
            </a:r>
            <a:r>
              <a:rPr lang="en-US" altLang="zh-CN" sz="900" b="0" i="0" kern="1200" dirty="0" smtClean="0">
                <a:solidFill>
                  <a:schemeClr val="tx1"/>
                </a:solidFill>
                <a:effectLst/>
                <a:latin typeface="Arial" charset="0"/>
                <a:ea typeface="+mn-ea"/>
                <a:cs typeface="+mn-cs"/>
              </a:rPr>
              <a:t>-</a:t>
            </a:r>
            <a:r>
              <a:rPr lang="zh-CN" altLang="en-US" sz="900" b="0" i="0" kern="1200" dirty="0" smtClean="0">
                <a:solidFill>
                  <a:schemeClr val="tx1"/>
                </a:solidFill>
                <a:effectLst/>
                <a:latin typeface="Arial" charset="0"/>
                <a:ea typeface="+mn-ea"/>
                <a:cs typeface="+mn-cs"/>
              </a:rPr>
              <a:t>动作模式模拟昆虫行为的控制系统。</a:t>
            </a:r>
            <a:endParaRPr kumimoji="1" lang="zh-CN" altLang="en-US" dirty="0"/>
          </a:p>
        </p:txBody>
      </p:sp>
      <p:sp>
        <p:nvSpPr>
          <p:cNvPr id="4" name="幻灯片编号占位符 3"/>
          <p:cNvSpPr>
            <a:spLocks noGrp="1"/>
          </p:cNvSpPr>
          <p:nvPr>
            <p:ph type="sldNum" sz="quarter" idx="10"/>
          </p:nvPr>
        </p:nvSpPr>
        <p:spPr/>
        <p:txBody>
          <a:bodyPr/>
          <a:lstStyle/>
          <a:p>
            <a:pPr>
              <a:defRPr/>
            </a:pPr>
            <a:fld id="{951F94F5-58D1-42ED-AB38-DD97D2E49478}" type="slidenum">
              <a:rPr lang="en-US" smtClean="0"/>
              <a:pPr>
                <a:defRPr/>
              </a:pPr>
              <a:t>17</a:t>
            </a:fld>
            <a:endParaRPr lang="en-US"/>
          </a:p>
        </p:txBody>
      </p:sp>
    </p:spTree>
    <p:extLst>
      <p:ext uri="{BB962C8B-B14F-4D97-AF65-F5344CB8AC3E}">
        <p14:creationId xmlns:p14="http://schemas.microsoft.com/office/powerpoint/2010/main" val="205721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第一个图，</a:t>
            </a:r>
            <a:r>
              <a:rPr kumimoji="1" lang="en-US" altLang="zh-CN" dirty="0" smtClean="0"/>
              <a:t>1</a:t>
            </a:r>
            <a:r>
              <a:rPr kumimoji="1" lang="zh-CN" altLang="en-US" dirty="0" smtClean="0"/>
              <a:t>是机器；第二个图 </a:t>
            </a:r>
            <a:r>
              <a:rPr kumimoji="1" lang="en-US" altLang="zh-CN" dirty="0" smtClean="0"/>
              <a:t>2</a:t>
            </a:r>
            <a:r>
              <a:rPr kumimoji="1" lang="zh-CN" altLang="en-US" dirty="0" smtClean="0"/>
              <a:t>是机器</a:t>
            </a:r>
            <a:endParaRPr kumimoji="1" lang="zh-CN" altLang="en-US" dirty="0"/>
          </a:p>
        </p:txBody>
      </p:sp>
      <p:sp>
        <p:nvSpPr>
          <p:cNvPr id="4" name="幻灯片编号占位符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190550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1</a:t>
            </a:r>
            <a:r>
              <a:rPr kumimoji="1" lang="zh-CN" altLang="en-US" dirty="0" smtClean="0"/>
              <a:t>：机器人；</a:t>
            </a:r>
            <a:endParaRPr kumimoji="1" lang="en-US" altLang="zh-CN" dirty="0" smtClean="0"/>
          </a:p>
          <a:p>
            <a:r>
              <a:rPr kumimoji="1" lang="en-US" altLang="zh-CN" dirty="0" smtClean="0"/>
              <a:t>2</a:t>
            </a:r>
            <a:r>
              <a:rPr kumimoji="1" lang="zh-CN" altLang="en-US" dirty="0" smtClean="0"/>
              <a:t>：</a:t>
            </a:r>
            <a:r>
              <a:rPr lang="zh-CN" altLang="en-US" sz="900" b="0" i="0" kern="1200" dirty="0" smtClean="0">
                <a:solidFill>
                  <a:schemeClr val="tx1"/>
                </a:solidFill>
                <a:effectLst/>
                <a:latin typeface="Arial" charset="0"/>
                <a:ea typeface="+mn-ea"/>
                <a:cs typeface="+mn-cs"/>
              </a:rPr>
              <a:t>唐代张谓诗作</a:t>
            </a:r>
            <a:endParaRPr lang="en-US" altLang="zh-CN" sz="900" b="0" i="0" kern="1200" dirty="0" smtClean="0">
              <a:solidFill>
                <a:schemeClr val="tx1"/>
              </a:solidFill>
              <a:effectLst/>
              <a:latin typeface="Arial" charset="0"/>
              <a:ea typeface="+mn-ea"/>
              <a:cs typeface="+mn-cs"/>
            </a:endParaRPr>
          </a:p>
          <a:p>
            <a:r>
              <a:rPr kumimoji="1" lang="en-US" altLang="zh-CN" dirty="0" smtClean="0"/>
              <a:t>http://</a:t>
            </a:r>
            <a:r>
              <a:rPr kumimoji="1" lang="en-US" altLang="zh-CN" dirty="0" err="1" smtClean="0"/>
              <a:t>baike.baidu.com</a:t>
            </a:r>
            <a:r>
              <a:rPr kumimoji="1" lang="en-US" altLang="zh-CN" dirty="0" smtClean="0"/>
              <a:t>/</a:t>
            </a:r>
            <a:r>
              <a:rPr kumimoji="1" lang="en-US" altLang="zh-CN" dirty="0" err="1" smtClean="0"/>
              <a:t>subview</a:t>
            </a:r>
            <a:r>
              <a:rPr kumimoji="1" lang="en-US" altLang="zh-CN" dirty="0" smtClean="0"/>
              <a:t>/275596/7946863.htm</a:t>
            </a:r>
            <a:endParaRPr kumimoji="1" lang="zh-CN" altLang="en-US" dirty="0"/>
          </a:p>
        </p:txBody>
      </p:sp>
      <p:sp>
        <p:nvSpPr>
          <p:cNvPr id="4" name="幻灯片编号占位符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72819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atinLnBrk="0"/>
            <a:r>
              <a:rPr lang="en-US" altLang="zh-CN" sz="900" b="0" i="0" kern="1200" dirty="0" smtClean="0">
                <a:solidFill>
                  <a:schemeClr val="tx1"/>
                </a:solidFill>
                <a:effectLst/>
                <a:latin typeface="Arial" charset="0"/>
                <a:ea typeface="+mn-ea"/>
                <a:cs typeface="+mn-cs"/>
              </a:rPr>
              <a:t>1</a:t>
            </a:r>
            <a:r>
              <a:rPr lang="zh-CN" altLang="en-US" sz="900" b="0" i="0" kern="1200" dirty="0" smtClean="0">
                <a:solidFill>
                  <a:schemeClr val="tx1"/>
                </a:solidFill>
                <a:effectLst/>
                <a:latin typeface="Arial" charset="0"/>
                <a:ea typeface="+mn-ea"/>
                <a:cs typeface="+mn-cs"/>
              </a:rPr>
              <a:t>、青山不墨千秋画，流水无弦万古琴。</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2</a:t>
            </a:r>
            <a:r>
              <a:rPr lang="zh-CN" altLang="en-US" sz="900" b="0" i="0" kern="1200" dirty="0" smtClean="0">
                <a:solidFill>
                  <a:schemeClr val="tx1"/>
                </a:solidFill>
                <a:effectLst/>
                <a:latin typeface="Arial" charset="0"/>
                <a:ea typeface="+mn-ea"/>
                <a:cs typeface="+mn-cs"/>
              </a:rPr>
              <a:t>、身比闲云，月影溪光堪证性；心同流水，松声竹色共忘机。（王剡题天台万年寺联）</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3</a:t>
            </a:r>
            <a:r>
              <a:rPr lang="zh-CN" altLang="en-US" sz="900" b="0" i="0" kern="1200" dirty="0" smtClean="0">
                <a:solidFill>
                  <a:schemeClr val="tx1"/>
                </a:solidFill>
                <a:effectLst/>
                <a:latin typeface="Arial" charset="0"/>
                <a:ea typeface="+mn-ea"/>
                <a:cs typeface="+mn-cs"/>
              </a:rPr>
              <a:t>、一经飞红雨；千林散绿荫。（龙门联）</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4</a:t>
            </a:r>
            <a:r>
              <a:rPr lang="zh-CN" altLang="en-US" sz="900" b="0" i="0" kern="1200" dirty="0" smtClean="0">
                <a:solidFill>
                  <a:schemeClr val="tx1"/>
                </a:solidFill>
                <a:effectLst/>
                <a:latin typeface="Arial" charset="0"/>
                <a:ea typeface="+mn-ea"/>
                <a:cs typeface="+mn-cs"/>
              </a:rPr>
              <a:t>、山静水流开画景；鸢飞鱼跃悟天机。</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5</a:t>
            </a:r>
            <a:r>
              <a:rPr lang="zh-CN" altLang="en-US" sz="900" b="0" i="0" kern="1200" dirty="0" smtClean="0">
                <a:solidFill>
                  <a:schemeClr val="tx1"/>
                </a:solidFill>
                <a:effectLst/>
                <a:latin typeface="Arial" charset="0"/>
                <a:ea typeface="+mn-ea"/>
                <a:cs typeface="+mn-cs"/>
              </a:rPr>
              <a:t>、五车诗胆；八斗才雄。</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6</a:t>
            </a:r>
            <a:r>
              <a:rPr lang="zh-CN" altLang="en-US" sz="900" b="0" i="0" kern="1200" dirty="0" smtClean="0">
                <a:solidFill>
                  <a:schemeClr val="tx1"/>
                </a:solidFill>
                <a:effectLst/>
                <a:latin typeface="Arial" charset="0"/>
                <a:ea typeface="+mn-ea"/>
                <a:cs typeface="+mn-cs"/>
              </a:rPr>
              <a:t>、大块焕文章，白云在天，沧波无际；春风扇淑气，杂树生花，群莺乱飞。</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7</a:t>
            </a:r>
            <a:r>
              <a:rPr lang="zh-CN" altLang="en-US" sz="900" b="0" i="0" kern="1200" dirty="0" smtClean="0">
                <a:solidFill>
                  <a:schemeClr val="tx1"/>
                </a:solidFill>
                <a:effectLst/>
                <a:latin typeface="Arial" charset="0"/>
                <a:ea typeface="+mn-ea"/>
                <a:cs typeface="+mn-cs"/>
              </a:rPr>
              <a:t>、问青牛何人骑去；有黄鹤自天飞来。</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8</a:t>
            </a:r>
            <a:r>
              <a:rPr lang="zh-CN" altLang="en-US" sz="900" b="0" i="0" kern="1200" dirty="0" smtClean="0">
                <a:solidFill>
                  <a:schemeClr val="tx1"/>
                </a:solidFill>
                <a:effectLst/>
                <a:latin typeface="Arial" charset="0"/>
                <a:ea typeface="+mn-ea"/>
                <a:cs typeface="+mn-cs"/>
              </a:rPr>
              <a:t>、临水开轩，四面云山皆入画；凭栏远眺，万家烟火总关情。（大光亭）</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9</a:t>
            </a:r>
            <a:r>
              <a:rPr lang="zh-CN" altLang="en-US" sz="900" b="0" i="0" kern="1200" dirty="0" smtClean="0">
                <a:solidFill>
                  <a:schemeClr val="tx1"/>
                </a:solidFill>
                <a:effectLst/>
                <a:latin typeface="Arial" charset="0"/>
                <a:ea typeface="+mn-ea"/>
                <a:cs typeface="+mn-cs"/>
              </a:rPr>
              <a:t>、古今奇观属岩壑；往来名士尽风流。（杨树悬山阴自在亭）</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10</a:t>
            </a:r>
            <a:r>
              <a:rPr lang="zh-CN" altLang="en-US" sz="900" b="0" i="0" kern="1200" dirty="0" smtClean="0">
                <a:solidFill>
                  <a:schemeClr val="tx1"/>
                </a:solidFill>
                <a:effectLst/>
                <a:latin typeface="Arial" charset="0"/>
                <a:ea typeface="+mn-ea"/>
                <a:cs typeface="+mn-cs"/>
              </a:rPr>
              <a:t>、云影波光天上下；松涛竹韵水中央。（止息亭联）</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11</a:t>
            </a:r>
            <a:r>
              <a:rPr lang="zh-CN" altLang="en-US" sz="900" b="0" i="0" kern="1200" dirty="0" smtClean="0">
                <a:solidFill>
                  <a:schemeClr val="tx1"/>
                </a:solidFill>
                <a:effectLst/>
                <a:latin typeface="Arial" charset="0"/>
                <a:ea typeface="+mn-ea"/>
                <a:cs typeface="+mn-cs"/>
              </a:rPr>
              <a:t>、雨过林霏清石气；秋将山翠入诗心。（止息亭联）</a:t>
            </a:r>
          </a:p>
          <a:p>
            <a:pPr latinLnBrk="0"/>
            <a:r>
              <a:rPr lang="zh-CN" altLang="en-US" sz="900" b="0" i="0" kern="1200" dirty="0" smtClean="0">
                <a:solidFill>
                  <a:schemeClr val="tx1"/>
                </a:solidFill>
                <a:effectLst/>
                <a:latin typeface="Arial" charset="0"/>
                <a:ea typeface="+mn-ea"/>
                <a:cs typeface="+mn-cs"/>
              </a:rPr>
              <a:t>    </a:t>
            </a:r>
            <a:r>
              <a:rPr lang="en-US" altLang="zh-CN" sz="900" b="0" i="0" kern="1200" dirty="0" smtClean="0">
                <a:solidFill>
                  <a:schemeClr val="tx1"/>
                </a:solidFill>
                <a:effectLst/>
                <a:latin typeface="Arial" charset="0"/>
                <a:ea typeface="+mn-ea"/>
                <a:cs typeface="+mn-cs"/>
              </a:rPr>
              <a:t>12</a:t>
            </a:r>
            <a:r>
              <a:rPr lang="zh-CN" altLang="en-US" sz="900" b="0" i="0" kern="1200" dirty="0" smtClean="0">
                <a:solidFill>
                  <a:schemeClr val="tx1"/>
                </a:solidFill>
                <a:effectLst/>
                <a:latin typeface="Arial" charset="0"/>
                <a:ea typeface="+mn-ea"/>
                <a:cs typeface="+mn-cs"/>
              </a:rPr>
              <a:t>、留此湖山  得此佳趣；召以佳景  假以文章。（水月观音亭）</a:t>
            </a:r>
          </a:p>
          <a:p>
            <a:r>
              <a:rPr lang="zh-CN" altLang="en-US" dirty="0" smtClean="0"/>
              <a:t/>
            </a:r>
            <a:br>
              <a:rPr lang="zh-CN" altLang="en-US" dirty="0" smtClean="0"/>
            </a:br>
            <a:endParaRPr kumimoji="1" lang="zh-CN" altLang="en-US" dirty="0"/>
          </a:p>
        </p:txBody>
      </p:sp>
      <p:sp>
        <p:nvSpPr>
          <p:cNvPr id="4" name="幻灯片编号占位符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151380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left: Think</a:t>
            </a:r>
            <a:r>
              <a:rPr lang="en-US" baseline="0" dirty="0" smtClean="0"/>
              <a:t> like people --- cognitive science, neuroscience</a:t>
            </a:r>
          </a:p>
          <a:p>
            <a:endParaRPr lang="en-US" baseline="0" dirty="0" smtClean="0"/>
          </a:p>
          <a:p>
            <a:r>
              <a:rPr lang="en-US" baseline="0" dirty="0" smtClean="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smtClean="0"/>
          </a:p>
          <a:p>
            <a:r>
              <a:rPr lang="en-US" baseline="0" dirty="0" smtClean="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11</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38113" y="766763"/>
            <a:ext cx="6823075" cy="3838575"/>
          </a:xfrm>
          <a:solidFill>
            <a:srgbClr val="FFFFFF"/>
          </a:solidFill>
          <a:ln/>
        </p:spPr>
      </p:sp>
      <p:sp>
        <p:nvSpPr>
          <p:cNvPr id="40963" name="Rectangle 2"/>
          <p:cNvSpPr>
            <a:spLocks noGrp="1" noChangeArrowheads="1"/>
          </p:cNvSpPr>
          <p:nvPr>
            <p:ph type="body" idx="1"/>
          </p:nvPr>
        </p:nvSpPr>
        <p:spPr>
          <a:xfrm>
            <a:off x="709613" y="4860925"/>
            <a:ext cx="5680075" cy="4606925"/>
          </a:xfrm>
          <a:noFill/>
          <a:ln/>
        </p:spPr>
        <p:txBody>
          <a:bodyPr/>
          <a:lstStyle/>
          <a:p>
            <a:r>
              <a:rPr lang="en-US" sz="1700" dirty="0" smtClean="0">
                <a:latin typeface="Lucida Grande" charset="0"/>
                <a:ea typeface="Lucida Grande" charset="0"/>
                <a:cs typeface="Lucida Grande" charset="0"/>
                <a:sym typeface="Lucida Grande" charset="0"/>
              </a:rPr>
              <a:t>Example of utilities.  10 for A, 1 for each Friday with friends</a:t>
            </a:r>
          </a:p>
        </p:txBody>
      </p:sp>
    </p:spTree>
    <p:extLst>
      <p:ext uri="{BB962C8B-B14F-4D97-AF65-F5344CB8AC3E}">
        <p14:creationId xmlns:p14="http://schemas.microsoft.com/office/powerpoint/2010/main" val="59400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zh-CN" altLang="en-US" dirty="0" smtClean="0"/>
              <a:t>磁带，读写头，状态寄存器，词表</a:t>
            </a:r>
            <a:endParaRPr kumimoji="1" lang="zh-CN" altLang="en-US" dirty="0"/>
          </a:p>
        </p:txBody>
      </p:sp>
      <p:sp>
        <p:nvSpPr>
          <p:cNvPr id="4" name="幻灯片编号占位符 3"/>
          <p:cNvSpPr>
            <a:spLocks noGrp="1"/>
          </p:cNvSpPr>
          <p:nvPr>
            <p:ph type="sldNum" sz="quarter" idx="10"/>
          </p:nvPr>
        </p:nvSpPr>
        <p:spPr/>
        <p:txBody>
          <a:bodyPr/>
          <a:lstStyle/>
          <a:p>
            <a:pPr>
              <a:defRPr/>
            </a:pPr>
            <a:fld id="{951F94F5-58D1-42ED-AB38-DD97D2E49478}" type="slidenum">
              <a:rPr lang="en-US" smtClean="0"/>
              <a:pPr>
                <a:defRPr/>
              </a:pPr>
              <a:t>14</a:t>
            </a:fld>
            <a:endParaRPr lang="en-US"/>
          </a:p>
        </p:txBody>
      </p:sp>
    </p:spTree>
    <p:extLst>
      <p:ext uri="{BB962C8B-B14F-4D97-AF65-F5344CB8AC3E}">
        <p14:creationId xmlns:p14="http://schemas.microsoft.com/office/powerpoint/2010/main" val="380079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951F94F5-58D1-42ED-AB38-DD97D2E49478}" type="slidenum">
              <a:rPr lang="en-US" smtClean="0"/>
              <a:pPr>
                <a:defRPr/>
              </a:pPr>
              <a:t>15</a:t>
            </a:fld>
            <a:endParaRPr lang="en-US"/>
          </a:p>
        </p:txBody>
      </p:sp>
    </p:spTree>
    <p:extLst>
      <p:ext uri="{BB962C8B-B14F-4D97-AF65-F5344CB8AC3E}">
        <p14:creationId xmlns:p14="http://schemas.microsoft.com/office/powerpoint/2010/main" val="3800793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Million dollar computer with</a:t>
            </a:r>
            <a:r>
              <a:rPr lang="en-US" baseline="0" dirty="0" smtClean="0"/>
              <a:t> less computation than your phone</a:t>
            </a:r>
          </a:p>
          <a:p>
            <a:endParaRPr lang="en-US" baseline="0" dirty="0" smtClean="0"/>
          </a:p>
          <a:p>
            <a:r>
              <a:rPr lang="en-US" baseline="0" dirty="0" smtClean="0"/>
              <a:t>MT </a:t>
            </a:r>
            <a:r>
              <a:rPr lang="en-US" baseline="0" smtClean="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16</a:t>
            </a:fld>
            <a:endParaRPr lang="en-US"/>
          </a:p>
        </p:txBody>
      </p:sp>
    </p:spTree>
    <p:extLst>
      <p:ext uri="{BB962C8B-B14F-4D97-AF65-F5344CB8AC3E}">
        <p14:creationId xmlns:p14="http://schemas.microsoft.com/office/powerpoint/2010/main" val="376421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783433"/>
            <a:ext cx="9144000" cy="1102519"/>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2743200"/>
            <a:ext cx="9144000" cy="1143000"/>
          </a:xfrm>
        </p:spPr>
        <p:txBody>
          <a:bodyPr/>
          <a:lstStyle>
            <a:lvl1pPr marL="0" indent="0" algn="ctr">
              <a:buFont typeface="Wingdings" pitchFamily="2" charset="2"/>
              <a:buNone/>
              <a:defRPr>
                <a:solidFill>
                  <a:schemeClr val="tx1"/>
                </a:solidFill>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E62938-84EC-488D-9CA4-E38E8D42E5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9B4F5-F495-445A-AD57-B1A0CC0AEF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13C1C-2065-443A-845F-EE82C0FEFE9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A05A8-D087-49F8-A68B-53BB47A7E6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BC673-9CA8-4194-8E34-D666622A555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0394BE-C7C4-4CA6-9240-6CDB29B2C9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1" y="1151335"/>
            <a:ext cx="303014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1" y="1631156"/>
            <a:ext cx="303014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894F7-D2D8-4142-8878-126BF2DBE9F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0470E-5877-48CB-82CD-3CCAD5E8353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85F8C-9C5D-49E8-8BBF-F28B73097F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8"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15B49-E272-4523-8166-1B1831C4B71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smtClean="0"/>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87A090-BAD4-4341-AC7F-A731585BC0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9050"/>
            <a:ext cx="9144000" cy="857250"/>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304800" y="1047750"/>
            <a:ext cx="85344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0" name="Rectangle 4"/>
          <p:cNvSpPr>
            <a:spLocks noGrp="1" noChangeArrowheads="1"/>
          </p:cNvSpPr>
          <p:nvPr>
            <p:ph type="dt" sz="half" idx="2"/>
          </p:nvPr>
        </p:nvSpPr>
        <p:spPr bwMode="auto">
          <a:xfrm>
            <a:off x="342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defRPr sz="1100"/>
            </a:lvl1pPr>
          </a:lstStyle>
          <a:p>
            <a:pPr>
              <a:defRPr/>
            </a:pPr>
            <a:endParaRPr lang="en-US"/>
          </a:p>
        </p:txBody>
      </p:sp>
      <p:sp>
        <p:nvSpPr>
          <p:cNvPr id="4101" name="Rectangle 5"/>
          <p:cNvSpPr>
            <a:spLocks noGrp="1" noChangeArrowheads="1"/>
          </p:cNvSpPr>
          <p:nvPr>
            <p:ph type="ftr" sz="quarter" idx="3"/>
          </p:nvPr>
        </p:nvSpPr>
        <p:spPr bwMode="auto">
          <a:xfrm>
            <a:off x="2343150" y="4683919"/>
            <a:ext cx="21717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ctr">
              <a:defRPr sz="1100"/>
            </a:lvl1pPr>
          </a:lstStyle>
          <a:p>
            <a:pPr>
              <a:defRPr/>
            </a:pPr>
            <a:endParaRPr lang="en-US"/>
          </a:p>
        </p:txBody>
      </p:sp>
      <p:sp>
        <p:nvSpPr>
          <p:cNvPr id="4102" name="Rectangle 6"/>
          <p:cNvSpPr>
            <a:spLocks noGrp="1" noChangeArrowheads="1"/>
          </p:cNvSpPr>
          <p:nvPr>
            <p:ph type="sldNum" sz="quarter" idx="4"/>
          </p:nvPr>
        </p:nvSpPr>
        <p:spPr bwMode="auto">
          <a:xfrm>
            <a:off x="4914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r">
              <a:defRPr sz="1100"/>
            </a:lvl1pPr>
          </a:lstStyle>
          <a:p>
            <a:pPr>
              <a:defRPr/>
            </a:pPr>
            <a:fld id="{529FA7E6-6E6F-4B77-AE36-D459A899DDD1}" type="slidenum">
              <a:rPr lang="en-US"/>
              <a:pPr>
                <a:defRPr/>
              </a:pPr>
              <a:t>‹#›</a:t>
            </a:fld>
            <a:endParaRPr lang="en-US"/>
          </a:p>
        </p:txBody>
      </p:sp>
      <p:sp>
        <p:nvSpPr>
          <p:cNvPr id="4103" name="Rectangle 7"/>
          <p:cNvSpPr>
            <a:spLocks noChangeArrowheads="1"/>
          </p:cNvSpPr>
          <p:nvPr/>
        </p:nvSpPr>
        <p:spPr bwMode="auto">
          <a:xfrm>
            <a:off x="0" y="773431"/>
            <a:ext cx="9144000" cy="4571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68579" tIns="34289" rIns="68579" bIns="34289"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92"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ctr" rtl="0" eaLnBrk="0" fontAlgn="base" hangingPunct="0">
        <a:spcBef>
          <a:spcPct val="0"/>
        </a:spcBef>
        <a:spcAft>
          <a:spcPct val="0"/>
        </a:spcAft>
        <a:defRPr sz="3300">
          <a:solidFill>
            <a:schemeClr val="tx2"/>
          </a:solidFill>
          <a:latin typeface="Calibri"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aihuang@tsinghua.edu.cn"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g"/><Relationship Id="rId5" Type="http://schemas.openxmlformats.org/officeDocument/2006/relationships/image" Target="../media/image18.jpe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21.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Allen_Newell" TargetMode="External"/><Relationship Id="rId4" Type="http://schemas.openxmlformats.org/officeDocument/2006/relationships/hyperlink" Target="https://en.wikipedia.org/wiki/Herbert_A._Simon" TargetMode="External"/><Relationship Id="rId5" Type="http://schemas.openxmlformats.org/officeDocument/2006/relationships/hyperlink" Target="https://en.wikipedia.org/wiki/Warren_McCulloch" TargetMode="External"/><Relationship Id="rId6" Type="http://schemas.openxmlformats.org/officeDocument/2006/relationships/hyperlink" Target="https://en.wikipedia.org/wiki/Walter_Pitts" TargetMode="External"/><Relationship Id="rId7" Type="http://schemas.openxmlformats.org/officeDocument/2006/relationships/hyperlink" Target="https://en.wikipedia.org/wiki/Frank_Rosenblatt" TargetMode="External"/><Relationship Id="rId8" Type="http://schemas.openxmlformats.org/officeDocument/2006/relationships/hyperlink" Target="https://en.wikipedia.org/wiki/Marvin_Minsky" TargetMode="External"/><Relationship Id="rId9" Type="http://schemas.openxmlformats.org/officeDocument/2006/relationships/hyperlink" Target="https://en.wikipedia.org/wiki/Seymour_Papert" TargetMode="External"/><Relationship Id="rId10" Type="http://schemas.openxmlformats.org/officeDocument/2006/relationships/hyperlink" Target="https://en.wikipedia.org/wiki/Rodney_Brooks"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1" Type="http://schemas.microsoft.com/office/2007/relationships/media" Target="../media/media2.mp4"/><Relationship Id="rId2" Type="http://schemas.openxmlformats.org/officeDocument/2006/relationships/video" Target="../media/media2.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Grp="1" noChangeArrowheads="1"/>
          </p:cNvSpPr>
          <p:nvPr>
            <p:ph type="subTitle" idx="1"/>
          </p:nvPr>
        </p:nvSpPr>
        <p:spPr>
          <a:xfrm>
            <a:off x="0" y="971550"/>
            <a:ext cx="9144000" cy="1143000"/>
          </a:xfrm>
        </p:spPr>
        <p:txBody>
          <a:bodyPr/>
          <a:lstStyle/>
          <a:p>
            <a:pPr eaLnBrk="1" hangingPunct="1"/>
            <a:r>
              <a:rPr lang="en-US" altLang="zh-CN" sz="3200" dirty="0" smtClean="0"/>
              <a:t>A</a:t>
            </a:r>
            <a:r>
              <a:rPr lang="zh-CN" altLang="en-US" sz="3200" dirty="0" smtClean="0"/>
              <a:t> </a:t>
            </a:r>
            <a:r>
              <a:rPr lang="en-US" altLang="zh-CN" sz="3200" dirty="0" smtClean="0"/>
              <a:t>Brief</a:t>
            </a:r>
            <a:r>
              <a:rPr lang="zh-CN" altLang="en-US" sz="3200" dirty="0" smtClean="0"/>
              <a:t> </a:t>
            </a:r>
            <a:r>
              <a:rPr lang="en-US" altLang="zh-CN" sz="3200" dirty="0" smtClean="0"/>
              <a:t>Introduction</a:t>
            </a:r>
            <a:r>
              <a:rPr lang="zh-CN" altLang="en-US" sz="3200" dirty="0" smtClean="0"/>
              <a:t> </a:t>
            </a:r>
            <a:r>
              <a:rPr lang="en-US" altLang="zh-CN" sz="3200" dirty="0" smtClean="0"/>
              <a:t>to</a:t>
            </a:r>
            <a:r>
              <a:rPr lang="zh-CN" altLang="en-US" sz="3200" dirty="0" smtClean="0"/>
              <a:t> </a:t>
            </a:r>
            <a:r>
              <a:rPr lang="en-US" altLang="zh-CN" sz="3200" dirty="0" smtClean="0"/>
              <a:t>Artificial Intelligence</a:t>
            </a:r>
            <a:endParaRPr lang="en-US" sz="3200" dirty="0" smtClean="0"/>
          </a:p>
        </p:txBody>
      </p:sp>
      <p:sp>
        <p:nvSpPr>
          <p:cNvPr id="5124" name="Text Box 7"/>
          <p:cNvSpPr txBox="1">
            <a:spLocks noChangeArrowheads="1"/>
          </p:cNvSpPr>
          <p:nvPr/>
        </p:nvSpPr>
        <p:spPr bwMode="auto">
          <a:xfrm>
            <a:off x="1143000" y="4686301"/>
            <a:ext cx="4400550" cy="346247"/>
          </a:xfrm>
          <a:prstGeom prst="rect">
            <a:avLst/>
          </a:prstGeom>
          <a:noFill/>
          <a:ln w="9525">
            <a:noFill/>
            <a:miter lim="800000"/>
            <a:headEnd/>
            <a:tailEnd/>
          </a:ln>
        </p:spPr>
        <p:txBody>
          <a:bodyPr lIns="68579" tIns="34289" rIns="68579" bIns="34289">
            <a:spAutoFit/>
          </a:bodyPr>
          <a:lstStyle/>
          <a:p>
            <a:pPr>
              <a:spcBef>
                <a:spcPct val="50000"/>
              </a:spcBef>
            </a:pPr>
            <a:endParaRPr lang="en-US"/>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2362200" y="3068912"/>
            <a:ext cx="4517136" cy="2017438"/>
          </a:xfrm>
          <a:prstGeom prst="rect">
            <a:avLst/>
          </a:prstGeom>
          <a:noFill/>
        </p:spPr>
      </p:pic>
      <p:sp>
        <p:nvSpPr>
          <p:cNvPr id="2" name="文本框 1"/>
          <p:cNvSpPr txBox="1"/>
          <p:nvPr/>
        </p:nvSpPr>
        <p:spPr>
          <a:xfrm>
            <a:off x="2743200" y="1904821"/>
            <a:ext cx="3587842" cy="1200329"/>
          </a:xfrm>
          <a:prstGeom prst="rect">
            <a:avLst/>
          </a:prstGeom>
          <a:noFill/>
        </p:spPr>
        <p:txBody>
          <a:bodyPr wrap="none" rtlCol="0">
            <a:spAutoFit/>
          </a:bodyPr>
          <a:lstStyle/>
          <a:p>
            <a:r>
              <a:rPr kumimoji="1" lang="en-US" altLang="zh-CN" sz="2400" dirty="0" err="1" smtClean="0">
                <a:latin typeface="Calibri"/>
                <a:cs typeface="Calibri"/>
              </a:rPr>
              <a:t>Minlie</a:t>
            </a:r>
            <a:r>
              <a:rPr kumimoji="1" lang="zh-CN" altLang="en-US" sz="2400" dirty="0" smtClean="0">
                <a:latin typeface="Calibri"/>
                <a:cs typeface="Calibri"/>
              </a:rPr>
              <a:t> </a:t>
            </a:r>
            <a:r>
              <a:rPr kumimoji="1" lang="en-US" altLang="zh-CN" sz="2400" dirty="0" smtClean="0">
                <a:latin typeface="Calibri"/>
                <a:cs typeface="Calibri"/>
              </a:rPr>
              <a:t>Huang</a:t>
            </a:r>
            <a:r>
              <a:rPr kumimoji="1" lang="zh-CN" altLang="en-US" sz="2400" dirty="0" smtClean="0">
                <a:latin typeface="Calibri"/>
                <a:cs typeface="Calibri"/>
              </a:rPr>
              <a:t> （黄民烈）</a:t>
            </a:r>
            <a:endParaRPr kumimoji="1" lang="en-US" altLang="zh-CN" sz="2400" dirty="0" smtClean="0">
              <a:latin typeface="Calibri"/>
              <a:cs typeface="Calibri"/>
            </a:endParaRPr>
          </a:p>
          <a:p>
            <a:r>
              <a:rPr kumimoji="1" lang="en-US" altLang="zh-CN" sz="2400" dirty="0" smtClean="0">
                <a:latin typeface="Calibri"/>
                <a:cs typeface="Calibri"/>
                <a:hlinkClick r:id="rId4"/>
              </a:rPr>
              <a:t>aihuang@tsinghua.edu.cn</a:t>
            </a:r>
            <a:r>
              <a:rPr kumimoji="1" lang="en-US" altLang="zh-CN" sz="2400" dirty="0" smtClean="0">
                <a:latin typeface="Calibri"/>
                <a:cs typeface="Calibri"/>
              </a:rPr>
              <a:t> </a:t>
            </a:r>
            <a:r>
              <a:rPr kumimoji="1" lang="zh-CN" altLang="en-US" sz="2400" dirty="0" smtClean="0">
                <a:latin typeface="Calibri"/>
                <a:cs typeface="Calibri"/>
              </a:rPr>
              <a:t> </a:t>
            </a:r>
            <a:endParaRPr kumimoji="1" lang="en-US" altLang="zh-CN" sz="2400" dirty="0" smtClean="0">
              <a:latin typeface="Calibri"/>
              <a:cs typeface="Calibri"/>
            </a:endParaRPr>
          </a:p>
          <a:p>
            <a:r>
              <a:rPr kumimoji="1" lang="en-US" altLang="zh-CN" sz="2400" dirty="0" smtClean="0">
                <a:solidFill>
                  <a:schemeClr val="accent2">
                    <a:lumMod val="75000"/>
                  </a:schemeClr>
                </a:solidFill>
                <a:latin typeface="Calibri"/>
                <a:cs typeface="Calibri"/>
              </a:rPr>
              <a:t>http://aihuang.org/p</a:t>
            </a:r>
            <a:r>
              <a:rPr kumimoji="1" lang="zh-CN" altLang="en-US" sz="2400" dirty="0" smtClean="0">
                <a:solidFill>
                  <a:schemeClr val="accent2">
                    <a:lumMod val="75000"/>
                  </a:schemeClr>
                </a:solidFill>
                <a:latin typeface="Calibri"/>
                <a:cs typeface="Calibri"/>
              </a:rPr>
              <a:t> </a:t>
            </a:r>
            <a:endParaRPr kumimoji="1" lang="en-US" altLang="zh-CN" sz="2400" dirty="0" smtClean="0">
              <a:solidFill>
                <a:schemeClr val="accent2">
                  <a:lumMod val="75000"/>
                </a:schemeClr>
              </a:solidFill>
              <a:latin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Painting</a:t>
            </a:r>
            <a:r>
              <a:rPr kumimoji="1" lang="zh-CN" altLang="en-US" dirty="0" smtClean="0"/>
              <a:t> </a:t>
            </a:r>
            <a:r>
              <a:rPr kumimoji="1" lang="en-US" altLang="zh-CN" dirty="0" smtClean="0"/>
              <a:t>Artist</a:t>
            </a:r>
            <a:endParaRPr kumimoji="1"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07802"/>
            <a:ext cx="6073077" cy="4478548"/>
          </a:xfrm>
          <a:prstGeom prst="rect">
            <a:avLst/>
          </a:prstGeom>
        </p:spPr>
      </p:pic>
      <p:sp>
        <p:nvSpPr>
          <p:cNvPr id="5" name="矩形 4"/>
          <p:cNvSpPr/>
          <p:nvPr/>
        </p:nvSpPr>
        <p:spPr>
          <a:xfrm>
            <a:off x="7467600" y="1047750"/>
            <a:ext cx="1676400" cy="1200329"/>
          </a:xfrm>
          <a:prstGeom prst="rect">
            <a:avLst/>
          </a:prstGeom>
        </p:spPr>
        <p:txBody>
          <a:bodyPr wrap="square">
            <a:spAutoFit/>
          </a:bodyPr>
          <a:lstStyle/>
          <a:p>
            <a:r>
              <a:rPr lang="en-US" altLang="zh-CN" i="1" dirty="0">
                <a:latin typeface="NimbusRomNo9L" charset="0"/>
              </a:rPr>
              <a:t>The Shipwreck of </a:t>
            </a:r>
            <a:r>
              <a:rPr lang="en-US" altLang="zh-CN" i="1" dirty="0" smtClean="0">
                <a:latin typeface="NimbusRomNo9L" charset="0"/>
              </a:rPr>
              <a:t>the</a:t>
            </a:r>
            <a:r>
              <a:rPr lang="zh-CN" altLang="en-US" i="1" dirty="0" smtClean="0">
                <a:latin typeface="NimbusRomNo9L" charset="0"/>
              </a:rPr>
              <a:t> </a:t>
            </a:r>
            <a:r>
              <a:rPr lang="en-US" altLang="zh-CN" i="1" dirty="0" smtClean="0">
                <a:latin typeface="NimbusRomNo9L" charset="0"/>
              </a:rPr>
              <a:t>Minotaur </a:t>
            </a:r>
            <a:r>
              <a:rPr lang="en-US" altLang="zh-CN" dirty="0" smtClean="0">
                <a:latin typeface="NimbusRomNo9L" charset="0"/>
              </a:rPr>
              <a:t>J.M.W</a:t>
            </a:r>
            <a:r>
              <a:rPr lang="en-US" altLang="zh-CN" dirty="0">
                <a:latin typeface="NimbusRomNo9L" charset="0"/>
              </a:rPr>
              <a:t>. </a:t>
            </a:r>
            <a:r>
              <a:rPr lang="en-US" altLang="zh-CN" dirty="0" smtClean="0">
                <a:latin typeface="NimbusRomNo9L" charset="0"/>
              </a:rPr>
              <a:t>Turner</a:t>
            </a:r>
            <a:endParaRPr lang="en-US" altLang="zh-CN" dirty="0">
              <a:latin typeface="NimbusRomNo9L" charset="0"/>
            </a:endParaRPr>
          </a:p>
          <a:p>
            <a:r>
              <a:rPr lang="en-US" altLang="zh-CN" dirty="0" smtClean="0">
                <a:latin typeface="NimbusRomNo9L" charset="0"/>
              </a:rPr>
              <a:t>1803</a:t>
            </a:r>
            <a:endParaRPr lang="en-US" altLang="zh-CN" dirty="0"/>
          </a:p>
        </p:txBody>
      </p:sp>
      <p:sp>
        <p:nvSpPr>
          <p:cNvPr id="6" name="矩形 5"/>
          <p:cNvSpPr/>
          <p:nvPr/>
        </p:nvSpPr>
        <p:spPr>
          <a:xfrm>
            <a:off x="0" y="3638550"/>
            <a:ext cx="1736626" cy="892552"/>
          </a:xfrm>
          <a:prstGeom prst="rect">
            <a:avLst/>
          </a:prstGeom>
        </p:spPr>
        <p:txBody>
          <a:bodyPr wrap="square">
            <a:spAutoFit/>
          </a:bodyPr>
          <a:lstStyle/>
          <a:p>
            <a:r>
              <a:rPr lang="en-US" altLang="zh-CN" i="1" dirty="0">
                <a:latin typeface="NimbusRomNo9L" charset="0"/>
              </a:rPr>
              <a:t>The Starry Night </a:t>
            </a:r>
            <a:r>
              <a:rPr lang="en-US" altLang="zh-CN" i="1" dirty="0" smtClean="0">
                <a:latin typeface="NimbusRomNo9L" charset="0"/>
              </a:rPr>
              <a:t/>
            </a:r>
            <a:br>
              <a:rPr lang="en-US" altLang="zh-CN" i="1" dirty="0" smtClean="0">
                <a:latin typeface="NimbusRomNo9L" charset="0"/>
              </a:rPr>
            </a:br>
            <a:r>
              <a:rPr lang="en-US" altLang="zh-CN" sz="1600" dirty="0" smtClean="0">
                <a:latin typeface="NimbusRomNo9L" charset="0"/>
              </a:rPr>
              <a:t>Vincent </a:t>
            </a:r>
            <a:r>
              <a:rPr lang="en-US" altLang="zh-CN" sz="1600" dirty="0">
                <a:latin typeface="NimbusRomNo9L" charset="0"/>
              </a:rPr>
              <a:t>van </a:t>
            </a:r>
            <a:r>
              <a:rPr lang="en-US" altLang="zh-CN" sz="1600" dirty="0" smtClean="0">
                <a:latin typeface="NimbusRomNo9L" charset="0"/>
              </a:rPr>
              <a:t>Gogh</a:t>
            </a:r>
            <a:endParaRPr lang="en-US" altLang="zh-CN" dirty="0" smtClean="0">
              <a:latin typeface="NimbusRomNo9L" charset="0"/>
            </a:endParaRPr>
          </a:p>
          <a:p>
            <a:r>
              <a:rPr lang="en-US" altLang="zh-CN" dirty="0" smtClean="0">
                <a:latin typeface="NimbusRomNo9L" charset="0"/>
              </a:rPr>
              <a:t>1889 </a:t>
            </a:r>
            <a:endParaRPr lang="en-US" altLang="zh-CN" b="0" dirty="0">
              <a:effectLst/>
              <a:latin typeface="NimbusRomNo9L"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324" y="2844800"/>
            <a:ext cx="3038076" cy="2241550"/>
          </a:xfrm>
          <a:prstGeom prst="rect">
            <a:avLst/>
          </a:prstGeom>
        </p:spPr>
      </p:pic>
      <p:sp>
        <p:nvSpPr>
          <p:cNvPr id="8" name="矩形 7"/>
          <p:cNvSpPr/>
          <p:nvPr/>
        </p:nvSpPr>
        <p:spPr>
          <a:xfrm>
            <a:off x="7315200" y="3311443"/>
            <a:ext cx="1908421" cy="923330"/>
          </a:xfrm>
          <a:prstGeom prst="rect">
            <a:avLst/>
          </a:prstGeom>
        </p:spPr>
        <p:txBody>
          <a:bodyPr wrap="square">
            <a:spAutoFit/>
          </a:bodyPr>
          <a:lstStyle/>
          <a:p>
            <a:r>
              <a:rPr lang="en-US" altLang="zh-CN" i="1" dirty="0">
                <a:latin typeface="NimbusRomNo9L" charset="0"/>
              </a:rPr>
              <a:t>Femme </a:t>
            </a:r>
            <a:r>
              <a:rPr lang="en-US" altLang="zh-CN" i="1" dirty="0" err="1">
                <a:latin typeface="NimbusRomNo9L" charset="0"/>
              </a:rPr>
              <a:t>nue</a:t>
            </a:r>
            <a:r>
              <a:rPr lang="en-US" altLang="zh-CN" i="1" dirty="0">
                <a:latin typeface="NimbusRomNo9L" charset="0"/>
              </a:rPr>
              <a:t> </a:t>
            </a:r>
            <a:r>
              <a:rPr lang="en-US" altLang="zh-CN" i="1" dirty="0" err="1">
                <a:latin typeface="NimbusRomNo9L" charset="0"/>
              </a:rPr>
              <a:t>assise</a:t>
            </a:r>
            <a:r>
              <a:rPr lang="en-US" altLang="zh-CN" i="1" dirty="0">
                <a:latin typeface="NimbusRomNo9L" charset="0"/>
              </a:rPr>
              <a:t> </a:t>
            </a:r>
            <a:r>
              <a:rPr lang="en-US" altLang="zh-CN" dirty="0" smtClean="0">
                <a:latin typeface="NimbusRomNo9L" charset="0"/>
              </a:rPr>
              <a:t>Pablo </a:t>
            </a:r>
            <a:r>
              <a:rPr lang="en-US" altLang="zh-CN" dirty="0">
                <a:latin typeface="NimbusRomNo9L" charset="0"/>
              </a:rPr>
              <a:t>Picasso, 1910 </a:t>
            </a:r>
            <a:endParaRPr lang="en-US" altLang="zh-CN" dirty="0"/>
          </a:p>
        </p:txBody>
      </p:sp>
      <p:sp>
        <p:nvSpPr>
          <p:cNvPr id="9" name="矩形 8"/>
          <p:cNvSpPr/>
          <p:nvPr/>
        </p:nvSpPr>
        <p:spPr>
          <a:xfrm>
            <a:off x="2667000" y="4900940"/>
            <a:ext cx="5562600" cy="261610"/>
          </a:xfrm>
          <a:prstGeom prst="rect">
            <a:avLst/>
          </a:prstGeom>
        </p:spPr>
        <p:txBody>
          <a:bodyPr wrap="square">
            <a:spAutoFit/>
          </a:bodyPr>
          <a:lstStyle/>
          <a:p>
            <a:pPr fontAlgn="auto">
              <a:spcBef>
                <a:spcPts val="0"/>
              </a:spcBef>
              <a:spcAft>
                <a:spcPts val="0"/>
              </a:spcAft>
              <a:defRPr/>
            </a:pPr>
            <a:r>
              <a:rPr lang="en-US" altLang="zh-CN" sz="1100" dirty="0" err="1"/>
              <a:t>Gatys</a:t>
            </a:r>
            <a:r>
              <a:rPr lang="en-US" altLang="zh-CN" sz="1100" dirty="0"/>
              <a:t>, L. A., Ecker, A. S., &amp; </a:t>
            </a:r>
            <a:r>
              <a:rPr lang="en-US" altLang="zh-CN" sz="1100" dirty="0" err="1"/>
              <a:t>Bethge</a:t>
            </a:r>
            <a:r>
              <a:rPr lang="en-US" altLang="zh-CN" sz="1100" dirty="0"/>
              <a:t>, M. (2015). A neural algorithm of artistic style. </a:t>
            </a:r>
          </a:p>
        </p:txBody>
      </p:sp>
    </p:spTree>
    <p:extLst>
      <p:ext uri="{BB962C8B-B14F-4D97-AF65-F5344CB8AC3E}">
        <p14:creationId xmlns:p14="http://schemas.microsoft.com/office/powerpoint/2010/main" val="637097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What is AI?</a:t>
            </a:r>
          </a:p>
        </p:txBody>
      </p:sp>
      <p:sp>
        <p:nvSpPr>
          <p:cNvPr id="11279" name="Text Box 16"/>
          <p:cNvSpPr txBox="1">
            <a:spLocks noChangeArrowheads="1"/>
          </p:cNvSpPr>
          <p:nvPr/>
        </p:nvSpPr>
        <p:spPr bwMode="auto">
          <a:xfrm>
            <a:off x="2152650" y="1047750"/>
            <a:ext cx="5543550" cy="434578"/>
          </a:xfrm>
          <a:prstGeom prst="rect">
            <a:avLst/>
          </a:prstGeom>
          <a:noFill/>
          <a:ln w="9525">
            <a:noFill/>
            <a:miter lim="800000"/>
            <a:headEnd/>
            <a:tailEnd/>
          </a:ln>
        </p:spPr>
        <p:txBody>
          <a:bodyPr lIns="68579" tIns="34289" rIns="68579" bIns="34289">
            <a:spAutoFit/>
          </a:bodyPr>
          <a:lstStyle/>
          <a:p>
            <a:pPr>
              <a:spcBef>
                <a:spcPct val="50000"/>
              </a:spcBef>
            </a:pPr>
            <a:r>
              <a:rPr lang="en-US" sz="2400" dirty="0">
                <a:latin typeface="Calibri" pitchFamily="34" charset="0"/>
              </a:rPr>
              <a:t>The science of making machines that:</a:t>
            </a:r>
          </a:p>
        </p:txBody>
      </p:sp>
      <p:sp>
        <p:nvSpPr>
          <p:cNvPr id="7" name="TextBox 6"/>
          <p:cNvSpPr txBox="1"/>
          <p:nvPr/>
        </p:nvSpPr>
        <p:spPr>
          <a:xfrm>
            <a:off x="304800" y="2114550"/>
            <a:ext cx="2133600" cy="400110"/>
          </a:xfrm>
          <a:prstGeom prst="rect">
            <a:avLst/>
          </a:prstGeom>
          <a:noFill/>
        </p:spPr>
        <p:txBody>
          <a:bodyPr wrap="square" rtlCol="0">
            <a:spAutoFit/>
          </a:bodyPr>
          <a:lstStyle/>
          <a:p>
            <a:pPr algn="ctr"/>
            <a:r>
              <a:rPr lang="en-US" sz="2000" dirty="0" smtClean="0">
                <a:solidFill>
                  <a:schemeClr val="accent2"/>
                </a:solidFill>
                <a:latin typeface="Calibri" pitchFamily="34" charset="0"/>
              </a:rPr>
              <a:t>Think like people</a:t>
            </a:r>
            <a:endParaRPr lang="en-US" sz="2000" dirty="0">
              <a:solidFill>
                <a:schemeClr val="accent2"/>
              </a:solidFill>
              <a:latin typeface="Calibri" pitchFamily="34" charset="0"/>
            </a:endParaRPr>
          </a:p>
        </p:txBody>
      </p:sp>
      <p:sp>
        <p:nvSpPr>
          <p:cNvPr id="8" name="TextBox 7"/>
          <p:cNvSpPr txBox="1"/>
          <p:nvPr/>
        </p:nvSpPr>
        <p:spPr>
          <a:xfrm>
            <a:off x="304800" y="3650218"/>
            <a:ext cx="2133600" cy="400110"/>
          </a:xfrm>
          <a:prstGeom prst="rect">
            <a:avLst/>
          </a:prstGeom>
          <a:noFill/>
        </p:spPr>
        <p:txBody>
          <a:bodyPr wrap="square" rtlCol="0">
            <a:spAutoFit/>
          </a:bodyPr>
          <a:lstStyle/>
          <a:p>
            <a:pPr algn="ctr"/>
            <a:r>
              <a:rPr lang="en-US" sz="2000" dirty="0" smtClean="0">
                <a:solidFill>
                  <a:schemeClr val="accent2"/>
                </a:solidFill>
                <a:latin typeface="Calibri" pitchFamily="34" charset="0"/>
              </a:rPr>
              <a:t>Act like people</a:t>
            </a:r>
            <a:endParaRPr lang="en-US" sz="2000" dirty="0">
              <a:solidFill>
                <a:schemeClr val="accent2"/>
              </a:solidFill>
              <a:latin typeface="Calibri" pitchFamily="34" charset="0"/>
            </a:endParaRPr>
          </a:p>
        </p:txBody>
      </p:sp>
      <p:sp>
        <p:nvSpPr>
          <p:cNvPr id="9" name="TextBox 8"/>
          <p:cNvSpPr txBox="1"/>
          <p:nvPr/>
        </p:nvSpPr>
        <p:spPr>
          <a:xfrm>
            <a:off x="6629400" y="2114550"/>
            <a:ext cx="2133600" cy="400110"/>
          </a:xfrm>
          <a:prstGeom prst="rect">
            <a:avLst/>
          </a:prstGeom>
          <a:noFill/>
        </p:spPr>
        <p:txBody>
          <a:bodyPr wrap="square" rtlCol="0">
            <a:spAutoFit/>
          </a:bodyPr>
          <a:lstStyle/>
          <a:p>
            <a:pPr algn="ctr"/>
            <a:r>
              <a:rPr lang="en-US" sz="2000" dirty="0" smtClean="0">
                <a:solidFill>
                  <a:schemeClr val="accent2"/>
                </a:solidFill>
                <a:latin typeface="Calibri" pitchFamily="34" charset="0"/>
              </a:rPr>
              <a:t>Think rationally</a:t>
            </a:r>
            <a:endParaRPr lang="en-US" sz="2000" dirty="0">
              <a:solidFill>
                <a:schemeClr val="accent2"/>
              </a:solidFill>
              <a:latin typeface="Calibri" pitchFamily="34" charset="0"/>
            </a:endParaRPr>
          </a:p>
        </p:txBody>
      </p:sp>
      <p:sp>
        <p:nvSpPr>
          <p:cNvPr id="10" name="TextBox 9"/>
          <p:cNvSpPr txBox="1"/>
          <p:nvPr/>
        </p:nvSpPr>
        <p:spPr>
          <a:xfrm>
            <a:off x="6629400" y="3650218"/>
            <a:ext cx="2133600" cy="400110"/>
          </a:xfrm>
          <a:prstGeom prst="rect">
            <a:avLst/>
          </a:prstGeom>
          <a:noFill/>
        </p:spPr>
        <p:txBody>
          <a:bodyPr wrap="square" rtlCol="0">
            <a:spAutoFit/>
          </a:bodyPr>
          <a:lstStyle/>
          <a:p>
            <a:pPr algn="ctr"/>
            <a:r>
              <a:rPr lang="en-US" sz="2000" dirty="0" smtClean="0">
                <a:solidFill>
                  <a:schemeClr val="accent2"/>
                </a:solidFill>
                <a:latin typeface="Calibri" pitchFamily="34" charset="0"/>
              </a:rPr>
              <a:t>Act rationally</a:t>
            </a:r>
            <a:endParaRPr lang="en-US" sz="2000" dirty="0">
              <a:solidFill>
                <a:schemeClr val="accent2"/>
              </a:solidFill>
              <a:latin typeface="Calibri" pitchFamily="34" charset="0"/>
            </a:endParaRPr>
          </a:p>
        </p:txBody>
      </p:sp>
      <p:pic>
        <p:nvPicPr>
          <p:cNvPr id="2"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4600" y="1657350"/>
            <a:ext cx="4064000" cy="3048000"/>
          </a:xfrm>
          <a:prstGeom prst="rect">
            <a:avLst/>
          </a:prstGeom>
          <a:noFill/>
        </p:spPr>
      </p:pic>
      <p:sp>
        <p:nvSpPr>
          <p:cNvPr id="11" name="Rectangle 10"/>
          <p:cNvSpPr/>
          <p:nvPr/>
        </p:nvSpPr>
        <p:spPr>
          <a:xfrm>
            <a:off x="311624"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23096"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624" y="318703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23096" y="319499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45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99058"/>
          <a:lstStyle/>
          <a:p>
            <a:r>
              <a:rPr lang="en-US" smtClean="0"/>
              <a:t>Rational Decisions</a:t>
            </a:r>
          </a:p>
        </p:txBody>
      </p:sp>
      <p:sp>
        <p:nvSpPr>
          <p:cNvPr id="12292" name="Rectangle 5"/>
          <p:cNvSpPr>
            <a:spLocks/>
          </p:cNvSpPr>
          <p:nvPr/>
        </p:nvSpPr>
        <p:spPr bwMode="auto">
          <a:xfrm>
            <a:off x="1524000" y="1123950"/>
            <a:ext cx="6858000" cy="1933575"/>
          </a:xfrm>
          <a:prstGeom prst="rect">
            <a:avLst/>
          </a:prstGeom>
          <a:noFill/>
          <a:ln w="12700">
            <a:noFill/>
            <a:miter lim="800000"/>
            <a:headEnd/>
            <a:tailEnd/>
          </a:ln>
        </p:spPr>
        <p:txBody>
          <a:bodyPr lIns="0" tIns="0" rIns="30479" bIns="0"/>
          <a:lstStyle/>
          <a:p>
            <a:pPr marL="29765">
              <a:spcBef>
                <a:spcPts val="750"/>
              </a:spcBef>
            </a:pPr>
            <a:r>
              <a:rPr lang="en-US" dirty="0">
                <a:latin typeface="Calibri" pitchFamily="34" charset="0"/>
                <a:cs typeface="Arial" charset="0"/>
              </a:rPr>
              <a:t>  We’ll use the term </a:t>
            </a:r>
            <a:r>
              <a:rPr lang="en-US" b="1" dirty="0">
                <a:latin typeface="Calibri" pitchFamily="34" charset="0"/>
                <a:cs typeface="Arial" charset="0"/>
              </a:rPr>
              <a:t>rational</a:t>
            </a:r>
            <a:r>
              <a:rPr lang="en-US" dirty="0">
                <a:latin typeface="Calibri" pitchFamily="34" charset="0"/>
                <a:cs typeface="Arial" charset="0"/>
              </a:rPr>
              <a:t> in a </a:t>
            </a:r>
            <a:r>
              <a:rPr lang="en-US" dirty="0" smtClean="0">
                <a:latin typeface="Calibri" pitchFamily="34" charset="0"/>
                <a:cs typeface="Arial" charset="0"/>
              </a:rPr>
              <a:t>very specific, technical way</a:t>
            </a:r>
            <a:r>
              <a:rPr lang="en-US" dirty="0">
                <a:latin typeface="Calibri" pitchFamily="34" charset="0"/>
                <a:cs typeface="Arial" charset="0"/>
              </a:rPr>
              <a:t>:</a:t>
            </a:r>
          </a:p>
          <a:p>
            <a:pPr marL="372657" lvl="1">
              <a:spcBef>
                <a:spcPts val="750"/>
              </a:spcBef>
              <a:buSzPct val="125000"/>
              <a:buFont typeface="Wingdings" pitchFamily="2" charset="2"/>
              <a:buChar char="§"/>
            </a:pPr>
            <a:r>
              <a:rPr lang="en-US" dirty="0">
                <a:latin typeface="Calibri" pitchFamily="34" charset="0"/>
                <a:cs typeface="Arial" charset="0"/>
              </a:rPr>
              <a:t> Rational: maximally achieving pre-defined goals</a:t>
            </a:r>
            <a:endParaRPr lang="en-US" i="1" dirty="0">
              <a:latin typeface="Calibri" pitchFamily="34" charset="0"/>
              <a:cs typeface="Arial" charset="0"/>
            </a:endParaRPr>
          </a:p>
          <a:p>
            <a:pPr marL="372657" lvl="1">
              <a:spcBef>
                <a:spcPts val="750"/>
              </a:spcBef>
              <a:buSzPct val="125000"/>
              <a:buFont typeface="Wingdings" pitchFamily="2" charset="2"/>
              <a:buChar char="§"/>
            </a:pPr>
            <a:r>
              <a:rPr lang="en-US" dirty="0">
                <a:latin typeface="Calibri" pitchFamily="34" charset="0"/>
                <a:cs typeface="Arial" charset="0"/>
              </a:rPr>
              <a:t> </a:t>
            </a:r>
            <a:r>
              <a:rPr lang="en-US" dirty="0" smtClean="0">
                <a:latin typeface="Calibri" pitchFamily="34" charset="0"/>
                <a:cs typeface="Arial" charset="0"/>
              </a:rPr>
              <a:t>Rationality</a:t>
            </a:r>
            <a:r>
              <a:rPr lang="en-US" b="1" dirty="0" smtClean="0">
                <a:latin typeface="Calibri" pitchFamily="34" charset="0"/>
                <a:cs typeface="Arial" charset="0"/>
              </a:rPr>
              <a:t> </a:t>
            </a:r>
            <a:r>
              <a:rPr lang="en-US" dirty="0">
                <a:latin typeface="Calibri" pitchFamily="34" charset="0"/>
                <a:cs typeface="Arial" charset="0"/>
              </a:rPr>
              <a:t>only concerns what decisions are made </a:t>
            </a:r>
          </a:p>
          <a:p>
            <a:pPr marL="372657" lvl="1">
              <a:spcBef>
                <a:spcPts val="750"/>
              </a:spcBef>
              <a:buSzPct val="125000"/>
            </a:pPr>
            <a:r>
              <a:rPr lang="en-US" dirty="0">
                <a:latin typeface="Calibri" pitchFamily="34" charset="0"/>
                <a:cs typeface="Arial" charset="0"/>
              </a:rPr>
              <a:t>   (not the thought process behind them)</a:t>
            </a:r>
          </a:p>
          <a:p>
            <a:pPr marL="372657" lvl="1">
              <a:spcBef>
                <a:spcPts val="750"/>
              </a:spcBef>
              <a:buSzPct val="125000"/>
              <a:buFont typeface="Wingdings" pitchFamily="2" charset="2"/>
              <a:buChar char="§"/>
            </a:pPr>
            <a:r>
              <a:rPr lang="en-US" dirty="0">
                <a:latin typeface="Calibri" pitchFamily="34" charset="0"/>
                <a:cs typeface="Arial" charset="0"/>
              </a:rPr>
              <a:t> Goals are expressed in terms of the </a:t>
            </a:r>
            <a:r>
              <a:rPr lang="en-US" b="1" dirty="0">
                <a:latin typeface="Calibri" pitchFamily="34" charset="0"/>
                <a:cs typeface="Arial" charset="0"/>
              </a:rPr>
              <a:t>utility</a:t>
            </a:r>
            <a:r>
              <a:rPr lang="en-US" dirty="0">
                <a:latin typeface="Calibri" pitchFamily="34" charset="0"/>
                <a:cs typeface="Arial" charset="0"/>
              </a:rPr>
              <a:t> of outcomes</a:t>
            </a:r>
          </a:p>
          <a:p>
            <a:pPr marL="372657" lvl="1">
              <a:spcBef>
                <a:spcPts val="750"/>
              </a:spcBef>
              <a:buClr>
                <a:srgbClr val="1212D2"/>
              </a:buClr>
              <a:buSzPct val="125000"/>
              <a:buFont typeface="Wingdings" pitchFamily="2" charset="2"/>
              <a:buChar char="§"/>
            </a:pPr>
            <a:r>
              <a:rPr lang="en-US" dirty="0">
                <a:solidFill>
                  <a:srgbClr val="1212D2"/>
                </a:solidFill>
                <a:latin typeface="Calibri" pitchFamily="34" charset="0"/>
                <a:cs typeface="Arial" charset="0"/>
              </a:rPr>
              <a:t> Being rational means </a:t>
            </a:r>
            <a:r>
              <a:rPr lang="en-US" b="1" dirty="0">
                <a:solidFill>
                  <a:srgbClr val="1212D2"/>
                </a:solidFill>
                <a:latin typeface="Calibri" pitchFamily="34" charset="0"/>
                <a:cs typeface="Arial" charset="0"/>
              </a:rPr>
              <a:t>maximizing your expected utility</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a:t>
            </a:r>
            <a:r>
              <a:rPr lang="en-US" sz="6600" dirty="0" smtClean="0">
                <a:latin typeface="Calibri" pitchFamily="34" charset="0"/>
              </a:rPr>
              <a:t>Your</a:t>
            </a:r>
          </a:p>
          <a:p>
            <a:pPr algn="ctr"/>
            <a:r>
              <a:rPr lang="en-US" sz="6600" dirty="0" smtClean="0">
                <a:latin typeface="Calibri" pitchFamily="34" charset="0"/>
              </a:rPr>
              <a:t>Expected </a:t>
            </a:r>
            <a:r>
              <a:rPr lang="en-US" sz="6600" dirty="0">
                <a:latin typeface="Calibri" pitchFamily="34" charset="0"/>
              </a:rPr>
              <a:t>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8881461" y="4926075"/>
            <a:ext cx="168021" cy="137645"/>
          </a:xfrm>
          <a:prstGeom prst="rect">
            <a:avLst/>
          </a:prstGeom>
        </p:spPr>
        <p:txBody>
          <a:bodyPr vert="horz" wrap="square" lIns="0" tIns="0" rIns="0" bIns="0" rtlCol="0">
            <a:spAutoFit/>
          </a:bodyPr>
          <a:lstStyle/>
          <a:p>
            <a:pPr marL="10201">
              <a:lnSpc>
                <a:spcPts val="1048"/>
              </a:lnSpc>
            </a:pPr>
            <a:r>
              <a:rPr sz="1000" spc="-40" dirty="0" smtClean="0">
                <a:latin typeface="Tahoma"/>
                <a:cs typeface="Tahoma"/>
              </a:rPr>
              <a:t>6</a:t>
            </a:r>
            <a:endParaRPr sz="1000" dirty="0">
              <a:latin typeface="Tahoma"/>
              <a:cs typeface="Tahoma"/>
            </a:endParaRPr>
          </a:p>
        </p:txBody>
      </p:sp>
      <p:sp>
        <p:nvSpPr>
          <p:cNvPr id="10" name="object 2"/>
          <p:cNvSpPr txBox="1">
            <a:spLocks/>
          </p:cNvSpPr>
          <p:nvPr/>
        </p:nvSpPr>
        <p:spPr>
          <a:xfrm>
            <a:off x="0" y="155659"/>
            <a:ext cx="9144000" cy="507831"/>
          </a:xfrm>
          <a:prstGeom prst="rect">
            <a:avLst/>
          </a:prstGeom>
        </p:spPr>
        <p:txBody>
          <a:bodyPr vert="horz" wrap="square" lIns="0" tIns="0" rIns="0" bIns="0" rtlCol="0">
            <a:spAutoFit/>
          </a:bodyPr>
          <a:lstStyle>
            <a:lvl1pPr algn="ctr" rtl="0" eaLnBrk="0" fontAlgn="base" hangingPunct="0">
              <a:spcBef>
                <a:spcPct val="0"/>
              </a:spcBef>
              <a:spcAft>
                <a:spcPct val="0"/>
              </a:spcAft>
              <a:defRPr sz="3300">
                <a:solidFill>
                  <a:schemeClr val="tx2"/>
                </a:solidFill>
                <a:latin typeface="Calibri"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a:lstStyle>
          <a:p>
            <a:pPr marL="1003743"/>
            <a:r>
              <a:rPr lang="en-US" altLang="zh-CN" spc="-124" dirty="0" smtClean="0"/>
              <a:t>Milestones</a:t>
            </a:r>
            <a:r>
              <a:rPr lang="zh-CN" altLang="en-US" spc="-124" dirty="0" smtClean="0"/>
              <a:t> </a:t>
            </a:r>
            <a:r>
              <a:rPr lang="en-US" altLang="zh-CN" spc="-124" dirty="0" smtClean="0"/>
              <a:t>of</a:t>
            </a:r>
            <a:r>
              <a:rPr lang="zh-CN" altLang="en-US" spc="-124" dirty="0" smtClean="0"/>
              <a:t> </a:t>
            </a:r>
            <a:r>
              <a:rPr lang="en-US" altLang="zh-CN" spc="-124" dirty="0" smtClean="0"/>
              <a:t>AI</a:t>
            </a:r>
            <a:endParaRPr lang="en-US" spc="-124" dirty="0"/>
          </a:p>
        </p:txBody>
      </p:sp>
      <p:cxnSp>
        <p:nvCxnSpPr>
          <p:cNvPr id="8" name="直线箭头连接符 7"/>
          <p:cNvCxnSpPr/>
          <p:nvPr/>
        </p:nvCxnSpPr>
        <p:spPr>
          <a:xfrm>
            <a:off x="76200" y="4248150"/>
            <a:ext cx="8534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文本框 10"/>
          <p:cNvSpPr txBox="1"/>
          <p:nvPr/>
        </p:nvSpPr>
        <p:spPr>
          <a:xfrm>
            <a:off x="685800" y="4324350"/>
            <a:ext cx="652643" cy="369332"/>
          </a:xfrm>
          <a:prstGeom prst="rect">
            <a:avLst/>
          </a:prstGeom>
          <a:noFill/>
        </p:spPr>
        <p:txBody>
          <a:bodyPr wrap="none" rtlCol="0">
            <a:spAutoFit/>
          </a:bodyPr>
          <a:lstStyle/>
          <a:p>
            <a:r>
              <a:rPr kumimoji="1" lang="en-US" altLang="zh-CN" dirty="0" smtClean="0">
                <a:latin typeface="Calibri"/>
                <a:cs typeface="Calibri"/>
              </a:rPr>
              <a:t>1936</a:t>
            </a:r>
            <a:endParaRPr kumimoji="1" lang="zh-CN" altLang="en-US" dirty="0" err="1" smtClean="0">
              <a:latin typeface="Calibri"/>
              <a:cs typeface="Calibri"/>
            </a:endParaRPr>
          </a:p>
        </p:txBody>
      </p:sp>
      <p:sp>
        <p:nvSpPr>
          <p:cNvPr id="12" name="文本框 11"/>
          <p:cNvSpPr txBox="1"/>
          <p:nvPr/>
        </p:nvSpPr>
        <p:spPr>
          <a:xfrm>
            <a:off x="2971800" y="4324350"/>
            <a:ext cx="652643" cy="369332"/>
          </a:xfrm>
          <a:prstGeom prst="rect">
            <a:avLst/>
          </a:prstGeom>
          <a:noFill/>
        </p:spPr>
        <p:txBody>
          <a:bodyPr wrap="none" rtlCol="0">
            <a:spAutoFit/>
          </a:bodyPr>
          <a:lstStyle/>
          <a:p>
            <a:r>
              <a:rPr kumimoji="1" lang="en-US" altLang="zh-CN" dirty="0" smtClean="0">
                <a:latin typeface="Calibri"/>
                <a:cs typeface="Calibri"/>
              </a:rPr>
              <a:t>1956</a:t>
            </a:r>
            <a:endParaRPr kumimoji="1" lang="zh-CN" altLang="en-US" dirty="0" err="1" smtClean="0">
              <a:latin typeface="Calibri"/>
              <a:cs typeface="Calibri"/>
            </a:endParaRPr>
          </a:p>
        </p:txBody>
      </p:sp>
      <p:sp>
        <p:nvSpPr>
          <p:cNvPr id="13" name="文本框 12"/>
          <p:cNvSpPr txBox="1"/>
          <p:nvPr/>
        </p:nvSpPr>
        <p:spPr>
          <a:xfrm>
            <a:off x="5900557" y="4324350"/>
            <a:ext cx="652643" cy="369332"/>
          </a:xfrm>
          <a:prstGeom prst="rect">
            <a:avLst/>
          </a:prstGeom>
          <a:noFill/>
        </p:spPr>
        <p:txBody>
          <a:bodyPr wrap="none" rtlCol="0">
            <a:spAutoFit/>
          </a:bodyPr>
          <a:lstStyle/>
          <a:p>
            <a:r>
              <a:rPr kumimoji="1" lang="en-US" altLang="zh-CN" dirty="0" smtClean="0">
                <a:latin typeface="Calibri"/>
                <a:cs typeface="Calibri"/>
              </a:rPr>
              <a:t>1966</a:t>
            </a:r>
            <a:endParaRPr kumimoji="1" lang="zh-CN" altLang="en-US" dirty="0" err="1" smtClean="0">
              <a:latin typeface="Calibri"/>
              <a:cs typeface="Calibri"/>
            </a:endParaRPr>
          </a:p>
        </p:txBody>
      </p:sp>
      <p:sp>
        <p:nvSpPr>
          <p:cNvPr id="14" name="文本框 13"/>
          <p:cNvSpPr txBox="1"/>
          <p:nvPr/>
        </p:nvSpPr>
        <p:spPr>
          <a:xfrm>
            <a:off x="8110357" y="4336018"/>
            <a:ext cx="652643" cy="369332"/>
          </a:xfrm>
          <a:prstGeom prst="rect">
            <a:avLst/>
          </a:prstGeom>
          <a:noFill/>
        </p:spPr>
        <p:txBody>
          <a:bodyPr wrap="none" rtlCol="0">
            <a:spAutoFit/>
          </a:bodyPr>
          <a:lstStyle/>
          <a:p>
            <a:r>
              <a:rPr kumimoji="1" lang="en-US" altLang="zh-CN" dirty="0" smtClean="0">
                <a:latin typeface="Calibri"/>
                <a:cs typeface="Calibri"/>
              </a:rPr>
              <a:t>1986</a:t>
            </a:r>
            <a:endParaRPr kumimoji="1" lang="zh-CN" altLang="en-US" dirty="0" err="1" smtClean="0">
              <a:latin typeface="Calibri"/>
              <a:cs typeface="Calibri"/>
            </a:endParaRPr>
          </a:p>
        </p:txBody>
      </p:sp>
      <p:pic>
        <p:nvPicPr>
          <p:cNvPr id="23" name="图片 22" descr="Model_of_a_Turing_machi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2343150"/>
            <a:ext cx="2032000" cy="1524000"/>
          </a:xfrm>
          <a:prstGeom prst="rect">
            <a:avLst/>
          </a:prstGeom>
        </p:spPr>
      </p:pic>
      <p:pic>
        <p:nvPicPr>
          <p:cNvPr id="24" name="图片 23" descr="turing aw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2647950"/>
            <a:ext cx="1935708" cy="1383386"/>
          </a:xfrm>
          <a:prstGeom prst="rect">
            <a:avLst/>
          </a:prstGeom>
        </p:spPr>
      </p:pic>
      <p:pic>
        <p:nvPicPr>
          <p:cNvPr id="25" name="图片 24" descr="ai-birth.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2647950"/>
            <a:ext cx="2453217" cy="1372344"/>
          </a:xfrm>
          <a:prstGeom prst="rect">
            <a:avLst/>
          </a:prstGeom>
        </p:spPr>
      </p:pic>
      <p:sp>
        <p:nvSpPr>
          <p:cNvPr id="2" name="文本框 1"/>
          <p:cNvSpPr txBox="1"/>
          <p:nvPr/>
        </p:nvSpPr>
        <p:spPr>
          <a:xfrm>
            <a:off x="228600" y="1885950"/>
            <a:ext cx="1649911" cy="369332"/>
          </a:xfrm>
          <a:prstGeom prst="rect">
            <a:avLst/>
          </a:prstGeom>
          <a:noFill/>
        </p:spPr>
        <p:txBody>
          <a:bodyPr wrap="none" rtlCol="0">
            <a:spAutoFit/>
          </a:bodyPr>
          <a:lstStyle/>
          <a:p>
            <a:r>
              <a:rPr kumimoji="1" lang="en-US" altLang="zh-CN" dirty="0" smtClean="0">
                <a:latin typeface="Calibri"/>
                <a:cs typeface="Calibri"/>
              </a:rPr>
              <a:t>Turing</a:t>
            </a:r>
            <a:r>
              <a:rPr kumimoji="1" lang="zh-CN" altLang="en-US" dirty="0" smtClean="0">
                <a:latin typeface="Calibri"/>
                <a:cs typeface="Calibri"/>
              </a:rPr>
              <a:t> </a:t>
            </a:r>
            <a:r>
              <a:rPr kumimoji="1" lang="en-US" altLang="zh-CN" dirty="0" smtClean="0">
                <a:latin typeface="Calibri"/>
                <a:cs typeface="Calibri"/>
              </a:rPr>
              <a:t>Machine</a:t>
            </a:r>
            <a:endParaRPr kumimoji="1" lang="zh-CN" altLang="en-US" dirty="0" err="1" smtClean="0">
              <a:latin typeface="Calibri"/>
              <a:cs typeface="Calibri"/>
            </a:endParaRPr>
          </a:p>
        </p:txBody>
      </p:sp>
      <p:sp>
        <p:nvSpPr>
          <p:cNvPr id="3" name="矩形 2"/>
          <p:cNvSpPr/>
          <p:nvPr/>
        </p:nvSpPr>
        <p:spPr>
          <a:xfrm>
            <a:off x="2362200" y="971550"/>
            <a:ext cx="3048000" cy="1323439"/>
          </a:xfrm>
          <a:prstGeom prst="rect">
            <a:avLst/>
          </a:prstGeom>
        </p:spPr>
        <p:txBody>
          <a:bodyPr wrap="square">
            <a:spAutoFit/>
          </a:bodyPr>
          <a:lstStyle/>
          <a:p>
            <a:r>
              <a:rPr lang="en-US" altLang="zh-CN" sz="1600" dirty="0" smtClean="0"/>
              <a:t>1956</a:t>
            </a:r>
            <a:r>
              <a:rPr lang="zh-CN" altLang="en-US" sz="1600" dirty="0" smtClean="0"/>
              <a:t> </a:t>
            </a:r>
            <a:r>
              <a:rPr lang="en-US" altLang="zh-CN" sz="1600" dirty="0" smtClean="0"/>
              <a:t>Dartmouth </a:t>
            </a:r>
            <a:r>
              <a:rPr lang="en-US" altLang="zh-CN" sz="1600" dirty="0"/>
              <a:t>Conference</a:t>
            </a:r>
          </a:p>
          <a:p>
            <a:r>
              <a:rPr lang="en-US" altLang="zh-CN" sz="1600" dirty="0" smtClean="0"/>
              <a:t>Marvin </a:t>
            </a:r>
            <a:r>
              <a:rPr lang="en-US" altLang="zh-CN" sz="1600" dirty="0" err="1" smtClean="0"/>
              <a:t>Minsky</a:t>
            </a:r>
            <a:r>
              <a:rPr lang="zh-CN" altLang="en-US" sz="1600" dirty="0" smtClean="0"/>
              <a:t> </a:t>
            </a:r>
            <a:r>
              <a:rPr lang="en-US" altLang="zh-CN" sz="1600" dirty="0" smtClean="0"/>
              <a:t>(MIT)</a:t>
            </a:r>
          </a:p>
          <a:p>
            <a:r>
              <a:rPr lang="en-US" altLang="zh-CN" sz="1600" dirty="0" smtClean="0"/>
              <a:t>John McCarthy</a:t>
            </a:r>
            <a:r>
              <a:rPr lang="zh-CN" altLang="en-US" sz="1600" dirty="0" smtClean="0"/>
              <a:t> </a:t>
            </a:r>
            <a:endParaRPr lang="en-US" altLang="zh-CN" sz="1600" dirty="0" smtClean="0"/>
          </a:p>
          <a:p>
            <a:r>
              <a:rPr lang="en-US" altLang="zh-CN" sz="1600" dirty="0" smtClean="0"/>
              <a:t>Claude Shannon</a:t>
            </a:r>
            <a:r>
              <a:rPr lang="zh-CN" altLang="en-US" sz="1600" dirty="0" smtClean="0"/>
              <a:t> </a:t>
            </a:r>
            <a:r>
              <a:rPr lang="en-US" altLang="zh-CN" sz="1600" dirty="0" smtClean="0"/>
              <a:t>(Bell)</a:t>
            </a:r>
          </a:p>
          <a:p>
            <a:r>
              <a:rPr lang="en-US" altLang="zh-CN" sz="1600" dirty="0" smtClean="0"/>
              <a:t>Nathan Rochester</a:t>
            </a:r>
            <a:r>
              <a:rPr lang="zh-CN" altLang="en-US" sz="1600" dirty="0" smtClean="0"/>
              <a:t> </a:t>
            </a:r>
            <a:r>
              <a:rPr lang="en-US" altLang="zh-CN" sz="1600" dirty="0" smtClean="0"/>
              <a:t>(IBM)</a:t>
            </a:r>
            <a:endParaRPr lang="zh-CN" altLang="en-US" sz="1600" dirty="0"/>
          </a:p>
        </p:txBody>
      </p:sp>
      <p:sp>
        <p:nvSpPr>
          <p:cNvPr id="4" name="文本框 3"/>
          <p:cNvSpPr txBox="1"/>
          <p:nvPr/>
        </p:nvSpPr>
        <p:spPr>
          <a:xfrm>
            <a:off x="5486400" y="2114550"/>
            <a:ext cx="1444889" cy="369332"/>
          </a:xfrm>
          <a:prstGeom prst="rect">
            <a:avLst/>
          </a:prstGeom>
          <a:noFill/>
        </p:spPr>
        <p:txBody>
          <a:bodyPr wrap="none" rtlCol="0">
            <a:spAutoFit/>
          </a:bodyPr>
          <a:lstStyle/>
          <a:p>
            <a:r>
              <a:rPr kumimoji="1" lang="en-US" altLang="zh-CN" dirty="0" smtClean="0">
                <a:latin typeface="Calibri"/>
                <a:cs typeface="Calibri"/>
              </a:rPr>
              <a:t>Turing</a:t>
            </a:r>
            <a:r>
              <a:rPr kumimoji="1" lang="zh-CN" altLang="en-US" dirty="0" smtClean="0">
                <a:latin typeface="Calibri"/>
                <a:cs typeface="Calibri"/>
              </a:rPr>
              <a:t> </a:t>
            </a:r>
            <a:r>
              <a:rPr kumimoji="1" lang="en-US" altLang="zh-CN" dirty="0" smtClean="0">
                <a:latin typeface="Calibri"/>
                <a:cs typeface="Calibri"/>
              </a:rPr>
              <a:t>Award</a:t>
            </a:r>
            <a:endParaRPr kumimoji="1" lang="zh-CN" altLang="en-US" dirty="0" err="1" smtClean="0">
              <a:latin typeface="Calibri"/>
              <a:cs typeface="Calibri"/>
            </a:endParaRPr>
          </a:p>
        </p:txBody>
      </p:sp>
      <p:pic>
        <p:nvPicPr>
          <p:cNvPr id="5" name="图片 4" descr="B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880679" y="2055586"/>
            <a:ext cx="2857501" cy="1451429"/>
          </a:xfrm>
          <a:prstGeom prst="rect">
            <a:avLst/>
          </a:prstGeom>
        </p:spPr>
      </p:pic>
      <p:sp>
        <p:nvSpPr>
          <p:cNvPr id="7" name="文本框 6"/>
          <p:cNvSpPr txBox="1"/>
          <p:nvPr/>
        </p:nvSpPr>
        <p:spPr>
          <a:xfrm>
            <a:off x="7315200" y="819150"/>
            <a:ext cx="1774845" cy="646331"/>
          </a:xfrm>
          <a:prstGeom prst="rect">
            <a:avLst/>
          </a:prstGeom>
          <a:noFill/>
        </p:spPr>
        <p:txBody>
          <a:bodyPr wrap="none" rtlCol="0">
            <a:spAutoFit/>
          </a:bodyPr>
          <a:lstStyle/>
          <a:p>
            <a:r>
              <a:rPr kumimoji="1" lang="en-US" altLang="zh-CN" dirty="0" smtClean="0">
                <a:latin typeface="Calibri"/>
                <a:cs typeface="Calibri"/>
              </a:rPr>
              <a:t>BP Algorithm for </a:t>
            </a:r>
          </a:p>
          <a:p>
            <a:r>
              <a:rPr kumimoji="1" lang="en-US" altLang="zh-CN" dirty="0" smtClean="0">
                <a:latin typeface="Calibri"/>
                <a:cs typeface="Calibri"/>
              </a:rPr>
              <a:t>Neural Networks</a:t>
            </a:r>
            <a:endParaRPr kumimoji="1" lang="zh-CN" altLang="en-US" dirty="0" err="1" smtClean="0">
              <a:latin typeface="Calibri"/>
              <a:cs typeface="Calibri"/>
            </a:endParaRPr>
          </a:p>
        </p:txBody>
      </p:sp>
    </p:spTree>
    <p:extLst>
      <p:ext uri="{BB962C8B-B14F-4D97-AF65-F5344CB8AC3E}">
        <p14:creationId xmlns:p14="http://schemas.microsoft.com/office/powerpoint/2010/main" val="2187128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8881461" y="4926075"/>
            <a:ext cx="168021" cy="137645"/>
          </a:xfrm>
          <a:prstGeom prst="rect">
            <a:avLst/>
          </a:prstGeom>
        </p:spPr>
        <p:txBody>
          <a:bodyPr vert="horz" wrap="square" lIns="0" tIns="0" rIns="0" bIns="0" rtlCol="0">
            <a:spAutoFit/>
          </a:bodyPr>
          <a:lstStyle/>
          <a:p>
            <a:pPr marL="10201">
              <a:lnSpc>
                <a:spcPts val="1048"/>
              </a:lnSpc>
            </a:pPr>
            <a:r>
              <a:rPr sz="1000" spc="-40" dirty="0" smtClean="0">
                <a:latin typeface="Tahoma"/>
                <a:cs typeface="Tahoma"/>
              </a:rPr>
              <a:t>6</a:t>
            </a:r>
            <a:endParaRPr sz="1000" dirty="0">
              <a:latin typeface="Tahoma"/>
              <a:cs typeface="Tahoma"/>
            </a:endParaRPr>
          </a:p>
        </p:txBody>
      </p:sp>
      <p:sp>
        <p:nvSpPr>
          <p:cNvPr id="10" name="object 2"/>
          <p:cNvSpPr txBox="1">
            <a:spLocks/>
          </p:cNvSpPr>
          <p:nvPr/>
        </p:nvSpPr>
        <p:spPr>
          <a:xfrm>
            <a:off x="0" y="155659"/>
            <a:ext cx="9144000" cy="507831"/>
          </a:xfrm>
          <a:prstGeom prst="rect">
            <a:avLst/>
          </a:prstGeom>
        </p:spPr>
        <p:txBody>
          <a:bodyPr vert="horz" wrap="square" lIns="0" tIns="0" rIns="0" bIns="0" rtlCol="0">
            <a:spAutoFit/>
          </a:bodyPr>
          <a:lstStyle>
            <a:lvl1pPr algn="ctr" rtl="0" eaLnBrk="0" fontAlgn="base" hangingPunct="0">
              <a:spcBef>
                <a:spcPct val="0"/>
              </a:spcBef>
              <a:spcAft>
                <a:spcPct val="0"/>
              </a:spcAft>
              <a:defRPr sz="3300">
                <a:solidFill>
                  <a:schemeClr val="tx2"/>
                </a:solidFill>
                <a:latin typeface="Calibri"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a:lstStyle>
          <a:p>
            <a:pPr marL="1003743"/>
            <a:r>
              <a:rPr lang="en-US" altLang="zh-CN" spc="-124" dirty="0" smtClean="0"/>
              <a:t>Milestones</a:t>
            </a:r>
            <a:r>
              <a:rPr lang="zh-CN" altLang="en-US" spc="-124" dirty="0" smtClean="0"/>
              <a:t> </a:t>
            </a:r>
            <a:r>
              <a:rPr lang="en-US" altLang="zh-CN" spc="-124" dirty="0" smtClean="0"/>
              <a:t>of</a:t>
            </a:r>
            <a:r>
              <a:rPr lang="zh-CN" altLang="en-US" spc="-124" dirty="0" smtClean="0"/>
              <a:t> </a:t>
            </a:r>
            <a:r>
              <a:rPr lang="en-US" altLang="zh-CN" spc="-124" dirty="0" smtClean="0"/>
              <a:t>AI</a:t>
            </a:r>
            <a:endParaRPr lang="en-US" spc="-124" dirty="0"/>
          </a:p>
        </p:txBody>
      </p:sp>
      <p:cxnSp>
        <p:nvCxnSpPr>
          <p:cNvPr id="8" name="直线箭头连接符 7"/>
          <p:cNvCxnSpPr/>
          <p:nvPr/>
        </p:nvCxnSpPr>
        <p:spPr>
          <a:xfrm>
            <a:off x="228600" y="4248150"/>
            <a:ext cx="8915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文本框 14"/>
          <p:cNvSpPr txBox="1"/>
          <p:nvPr/>
        </p:nvSpPr>
        <p:spPr>
          <a:xfrm>
            <a:off x="1066800" y="4248150"/>
            <a:ext cx="652643" cy="369332"/>
          </a:xfrm>
          <a:prstGeom prst="rect">
            <a:avLst/>
          </a:prstGeom>
          <a:noFill/>
        </p:spPr>
        <p:txBody>
          <a:bodyPr wrap="none" rtlCol="0">
            <a:spAutoFit/>
          </a:bodyPr>
          <a:lstStyle/>
          <a:p>
            <a:r>
              <a:rPr kumimoji="1" lang="en-US" altLang="zh-CN" dirty="0" smtClean="0">
                <a:latin typeface="Calibri"/>
                <a:cs typeface="Calibri"/>
              </a:rPr>
              <a:t>1997</a:t>
            </a:r>
            <a:endParaRPr kumimoji="1" lang="zh-CN" altLang="en-US" dirty="0" err="1" smtClean="0">
              <a:latin typeface="Calibri"/>
              <a:cs typeface="Calibri"/>
            </a:endParaRPr>
          </a:p>
        </p:txBody>
      </p:sp>
      <p:sp>
        <p:nvSpPr>
          <p:cNvPr id="16" name="文本框 15"/>
          <p:cNvSpPr txBox="1"/>
          <p:nvPr/>
        </p:nvSpPr>
        <p:spPr>
          <a:xfrm>
            <a:off x="3048000" y="4259818"/>
            <a:ext cx="652643" cy="369332"/>
          </a:xfrm>
          <a:prstGeom prst="rect">
            <a:avLst/>
          </a:prstGeom>
          <a:noFill/>
        </p:spPr>
        <p:txBody>
          <a:bodyPr wrap="none" rtlCol="0">
            <a:spAutoFit/>
          </a:bodyPr>
          <a:lstStyle/>
          <a:p>
            <a:r>
              <a:rPr kumimoji="1" lang="en-US" altLang="zh-CN" dirty="0" smtClean="0">
                <a:latin typeface="Calibri"/>
                <a:cs typeface="Calibri"/>
              </a:rPr>
              <a:t>2006</a:t>
            </a:r>
            <a:endParaRPr kumimoji="1" lang="zh-CN" altLang="en-US" dirty="0" err="1" smtClean="0">
              <a:latin typeface="Calibri"/>
              <a:cs typeface="Calibri"/>
            </a:endParaRPr>
          </a:p>
        </p:txBody>
      </p:sp>
      <p:sp>
        <p:nvSpPr>
          <p:cNvPr id="17" name="文本框 16"/>
          <p:cNvSpPr txBox="1"/>
          <p:nvPr/>
        </p:nvSpPr>
        <p:spPr>
          <a:xfrm>
            <a:off x="5486400" y="4248150"/>
            <a:ext cx="651065" cy="369332"/>
          </a:xfrm>
          <a:prstGeom prst="rect">
            <a:avLst/>
          </a:prstGeom>
          <a:noFill/>
        </p:spPr>
        <p:txBody>
          <a:bodyPr wrap="none" rtlCol="0">
            <a:spAutoFit/>
          </a:bodyPr>
          <a:lstStyle/>
          <a:p>
            <a:r>
              <a:rPr kumimoji="1" lang="zh-CN" altLang="zh-CN" dirty="0" smtClean="0">
                <a:latin typeface="Calibri"/>
                <a:cs typeface="Calibri"/>
              </a:rPr>
              <a:t>2</a:t>
            </a:r>
            <a:r>
              <a:rPr kumimoji="1" lang="en-US" altLang="zh-CN" dirty="0" smtClean="0">
                <a:latin typeface="Calibri"/>
                <a:cs typeface="Calibri"/>
              </a:rPr>
              <a:t>011</a:t>
            </a:r>
            <a:endParaRPr kumimoji="1" lang="zh-CN" altLang="en-US" dirty="0" err="1" smtClean="0">
              <a:latin typeface="Calibri"/>
              <a:cs typeface="Calibri"/>
            </a:endParaRPr>
          </a:p>
        </p:txBody>
      </p:sp>
      <p:sp>
        <p:nvSpPr>
          <p:cNvPr id="18" name="文本框 17"/>
          <p:cNvSpPr txBox="1"/>
          <p:nvPr/>
        </p:nvSpPr>
        <p:spPr>
          <a:xfrm>
            <a:off x="7848600" y="4248150"/>
            <a:ext cx="652643" cy="369332"/>
          </a:xfrm>
          <a:prstGeom prst="rect">
            <a:avLst/>
          </a:prstGeom>
          <a:noFill/>
        </p:spPr>
        <p:txBody>
          <a:bodyPr wrap="none" rtlCol="0">
            <a:spAutoFit/>
          </a:bodyPr>
          <a:lstStyle/>
          <a:p>
            <a:r>
              <a:rPr kumimoji="1" lang="en-US" altLang="zh-CN" dirty="0" smtClean="0">
                <a:latin typeface="Calibri"/>
                <a:cs typeface="Calibri"/>
              </a:rPr>
              <a:t>2016</a:t>
            </a:r>
            <a:endParaRPr kumimoji="1" lang="zh-CN" altLang="en-US" dirty="0" err="1" smtClean="0">
              <a:latin typeface="Calibri"/>
              <a:cs typeface="Calibri"/>
            </a:endParaRPr>
          </a:p>
        </p:txBody>
      </p:sp>
      <p:pic>
        <p:nvPicPr>
          <p:cNvPr id="26" name="图片 25" descr="hinto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19" y="1733550"/>
            <a:ext cx="1750381" cy="2311400"/>
          </a:xfrm>
          <a:prstGeom prst="rect">
            <a:avLst/>
          </a:prstGeom>
        </p:spPr>
      </p:pic>
      <p:sp>
        <p:nvSpPr>
          <p:cNvPr id="27" name="文本框 26"/>
          <p:cNvSpPr txBox="1"/>
          <p:nvPr/>
        </p:nvSpPr>
        <p:spPr>
          <a:xfrm>
            <a:off x="2590801" y="971550"/>
            <a:ext cx="2130286" cy="646331"/>
          </a:xfrm>
          <a:prstGeom prst="rect">
            <a:avLst/>
          </a:prstGeom>
          <a:noFill/>
        </p:spPr>
        <p:txBody>
          <a:bodyPr wrap="none" rtlCol="0">
            <a:spAutoFit/>
          </a:bodyPr>
          <a:lstStyle/>
          <a:p>
            <a:r>
              <a:rPr kumimoji="1" lang="en-US" altLang="zh-CN" dirty="0" smtClean="0">
                <a:latin typeface="Calibri"/>
                <a:cs typeface="Calibri"/>
              </a:rPr>
              <a:t>Geoffrey</a:t>
            </a:r>
            <a:r>
              <a:rPr kumimoji="1" lang="zh-CN" altLang="en-US" dirty="0" smtClean="0">
                <a:latin typeface="Calibri"/>
                <a:cs typeface="Calibri"/>
              </a:rPr>
              <a:t> </a:t>
            </a:r>
            <a:r>
              <a:rPr kumimoji="1" lang="en-US" altLang="zh-CN" dirty="0" smtClean="0">
                <a:latin typeface="Calibri"/>
                <a:cs typeface="Calibri"/>
              </a:rPr>
              <a:t>Hinton</a:t>
            </a:r>
            <a:r>
              <a:rPr kumimoji="1" lang="zh-CN" altLang="en-US" dirty="0" smtClean="0">
                <a:latin typeface="Calibri"/>
                <a:cs typeface="Calibri"/>
              </a:rPr>
              <a:t> </a:t>
            </a:r>
            <a:endParaRPr kumimoji="1" lang="en-US" altLang="zh-CN" dirty="0" smtClean="0">
              <a:latin typeface="Calibri"/>
              <a:cs typeface="Calibri"/>
            </a:endParaRPr>
          </a:p>
          <a:p>
            <a:r>
              <a:rPr kumimoji="1" lang="en-US" altLang="zh-CN" dirty="0" smtClean="0">
                <a:latin typeface="Calibri"/>
                <a:cs typeface="Calibri"/>
              </a:rPr>
              <a:t>DNN</a:t>
            </a:r>
            <a:r>
              <a:rPr kumimoji="1" lang="zh-CN" altLang="en-US" dirty="0" smtClean="0">
                <a:latin typeface="Calibri"/>
                <a:cs typeface="Calibri"/>
              </a:rPr>
              <a:t>，</a:t>
            </a:r>
            <a:r>
              <a:rPr kumimoji="1" lang="en-US" altLang="zh-CN" dirty="0" smtClean="0">
                <a:latin typeface="Calibri"/>
                <a:cs typeface="Calibri"/>
              </a:rPr>
              <a:t>Deep</a:t>
            </a:r>
            <a:r>
              <a:rPr kumimoji="1" lang="zh-CN" altLang="en-US" dirty="0" smtClean="0">
                <a:latin typeface="Calibri"/>
                <a:cs typeface="Calibri"/>
              </a:rPr>
              <a:t> </a:t>
            </a:r>
            <a:r>
              <a:rPr kumimoji="1" lang="en-US" altLang="zh-CN" dirty="0" smtClean="0">
                <a:latin typeface="Calibri"/>
                <a:cs typeface="Calibri"/>
              </a:rPr>
              <a:t>Learning</a:t>
            </a:r>
            <a:endParaRPr kumimoji="1" lang="zh-CN" altLang="en-US" dirty="0" err="1" smtClean="0">
              <a:latin typeface="Calibri"/>
              <a:cs typeface="Calibri"/>
            </a:endParaRPr>
          </a:p>
        </p:txBody>
      </p:sp>
      <p:sp>
        <p:nvSpPr>
          <p:cNvPr id="28" name="object 4"/>
          <p:cNvSpPr/>
          <p:nvPr/>
        </p:nvSpPr>
        <p:spPr>
          <a:xfrm>
            <a:off x="4572000" y="1962150"/>
            <a:ext cx="2285999" cy="1496479"/>
          </a:xfrm>
          <a:prstGeom prst="rect">
            <a:avLst/>
          </a:prstGeom>
          <a:blipFill>
            <a:blip r:embed="rId4" cstate="print"/>
            <a:stretch>
              <a:fillRect/>
            </a:stretch>
          </a:blipFill>
        </p:spPr>
        <p:txBody>
          <a:bodyPr wrap="square" lIns="0" tIns="0" rIns="0" bIns="0" rtlCol="0"/>
          <a:lstStyle/>
          <a:p>
            <a:endParaRPr/>
          </a:p>
        </p:txBody>
      </p:sp>
      <p:sp>
        <p:nvSpPr>
          <p:cNvPr id="29" name="文本框 28"/>
          <p:cNvSpPr txBox="1"/>
          <p:nvPr/>
        </p:nvSpPr>
        <p:spPr>
          <a:xfrm>
            <a:off x="5029200" y="1352550"/>
            <a:ext cx="1717650" cy="646331"/>
          </a:xfrm>
          <a:prstGeom prst="rect">
            <a:avLst/>
          </a:prstGeom>
          <a:noFill/>
        </p:spPr>
        <p:txBody>
          <a:bodyPr wrap="none" rtlCol="0">
            <a:spAutoFit/>
          </a:bodyPr>
          <a:lstStyle/>
          <a:p>
            <a:r>
              <a:rPr kumimoji="1" lang="en-US" altLang="zh-CN" dirty="0" smtClean="0">
                <a:latin typeface="Calibri"/>
                <a:cs typeface="Calibri"/>
              </a:rPr>
              <a:t>IBM</a:t>
            </a:r>
            <a:r>
              <a:rPr kumimoji="1" lang="zh-CN" altLang="en-US" dirty="0" smtClean="0">
                <a:latin typeface="Calibri"/>
                <a:cs typeface="Calibri"/>
              </a:rPr>
              <a:t> </a:t>
            </a:r>
            <a:r>
              <a:rPr kumimoji="1" lang="en-US" altLang="zh-CN" dirty="0" smtClean="0">
                <a:latin typeface="Calibri"/>
                <a:cs typeface="Calibri"/>
              </a:rPr>
              <a:t>Watson</a:t>
            </a:r>
          </a:p>
          <a:p>
            <a:r>
              <a:rPr kumimoji="1" lang="en-US" altLang="zh-CN" dirty="0" smtClean="0">
                <a:latin typeface="Calibri"/>
                <a:cs typeface="Calibri"/>
              </a:rPr>
              <a:t>Human-level</a:t>
            </a:r>
            <a:r>
              <a:rPr kumimoji="1" lang="zh-CN" altLang="en-US" dirty="0" smtClean="0">
                <a:latin typeface="Calibri"/>
                <a:cs typeface="Calibri"/>
              </a:rPr>
              <a:t> </a:t>
            </a:r>
            <a:r>
              <a:rPr kumimoji="1" lang="en-US" altLang="zh-CN" dirty="0" smtClean="0">
                <a:latin typeface="Calibri"/>
                <a:cs typeface="Calibri"/>
              </a:rPr>
              <a:t>QA</a:t>
            </a:r>
            <a:endParaRPr kumimoji="1" lang="zh-CN" altLang="en-US" dirty="0" err="1" smtClean="0">
              <a:latin typeface="Calibri"/>
              <a:cs typeface="Calibri"/>
            </a:endParaRPr>
          </a:p>
        </p:txBody>
      </p:sp>
      <p:pic>
        <p:nvPicPr>
          <p:cNvPr id="30" name="图片 29" descr="alpha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489" y="2647950"/>
            <a:ext cx="2062311" cy="1371600"/>
          </a:xfrm>
          <a:prstGeom prst="rect">
            <a:avLst/>
          </a:prstGeom>
        </p:spPr>
      </p:pic>
      <p:sp>
        <p:nvSpPr>
          <p:cNvPr id="33" name="文本框 32"/>
          <p:cNvSpPr txBox="1"/>
          <p:nvPr/>
        </p:nvSpPr>
        <p:spPr>
          <a:xfrm>
            <a:off x="7010400" y="1371421"/>
            <a:ext cx="2148207" cy="1200329"/>
          </a:xfrm>
          <a:prstGeom prst="rect">
            <a:avLst/>
          </a:prstGeom>
          <a:noFill/>
        </p:spPr>
        <p:txBody>
          <a:bodyPr wrap="none" rtlCol="0">
            <a:spAutoFit/>
          </a:bodyPr>
          <a:lstStyle/>
          <a:p>
            <a:r>
              <a:rPr kumimoji="1" lang="en-US" altLang="zh-CN" dirty="0" smtClean="0">
                <a:latin typeface="Calibri"/>
                <a:cs typeface="Calibri"/>
              </a:rPr>
              <a:t>Alpha</a:t>
            </a:r>
            <a:r>
              <a:rPr kumimoji="1" lang="zh-CN" altLang="en-US" dirty="0" smtClean="0">
                <a:latin typeface="Calibri"/>
                <a:cs typeface="Calibri"/>
              </a:rPr>
              <a:t> </a:t>
            </a:r>
            <a:r>
              <a:rPr kumimoji="1" lang="en-US" altLang="zh-CN" dirty="0" smtClean="0">
                <a:latin typeface="Calibri"/>
                <a:cs typeface="Calibri"/>
              </a:rPr>
              <a:t>Go:</a:t>
            </a:r>
            <a:r>
              <a:rPr kumimoji="1" lang="zh-CN" altLang="en-US" dirty="0" smtClean="0">
                <a:latin typeface="Calibri"/>
                <a:cs typeface="Calibri"/>
              </a:rPr>
              <a:t> </a:t>
            </a:r>
            <a:r>
              <a:rPr kumimoji="1" lang="en-US" altLang="zh-CN" dirty="0" smtClean="0">
                <a:latin typeface="Calibri"/>
                <a:cs typeface="Calibri"/>
              </a:rPr>
              <a:t>Go</a:t>
            </a:r>
            <a:r>
              <a:rPr kumimoji="1" lang="zh-CN" altLang="en-US" dirty="0" smtClean="0">
                <a:latin typeface="Calibri"/>
                <a:cs typeface="Calibri"/>
              </a:rPr>
              <a:t> </a:t>
            </a:r>
            <a:r>
              <a:rPr kumimoji="1" lang="en-US" altLang="zh-CN" dirty="0" smtClean="0">
                <a:latin typeface="Calibri"/>
                <a:cs typeface="Calibri"/>
              </a:rPr>
              <a:t>Master</a:t>
            </a:r>
          </a:p>
          <a:p>
            <a:r>
              <a:rPr kumimoji="1" lang="en-US" altLang="zh-CN" dirty="0" smtClean="0">
                <a:latin typeface="Calibri"/>
                <a:cs typeface="Calibri"/>
              </a:rPr>
              <a:t>Deep</a:t>
            </a:r>
            <a:r>
              <a:rPr kumimoji="1" lang="zh-CN" altLang="en-US" dirty="0" smtClean="0">
                <a:latin typeface="Calibri"/>
                <a:cs typeface="Calibri"/>
              </a:rPr>
              <a:t> </a:t>
            </a:r>
            <a:endParaRPr kumimoji="1" lang="en-US" altLang="zh-CN" dirty="0" smtClean="0">
              <a:latin typeface="Calibri"/>
              <a:cs typeface="Calibri"/>
            </a:endParaRPr>
          </a:p>
          <a:p>
            <a:r>
              <a:rPr kumimoji="1" lang="en-US" altLang="zh-CN" dirty="0" smtClean="0">
                <a:latin typeface="Calibri"/>
                <a:cs typeface="Calibri"/>
              </a:rPr>
              <a:t>Reinforcement</a:t>
            </a:r>
            <a:r>
              <a:rPr kumimoji="1" lang="zh-CN" altLang="en-US" dirty="0" smtClean="0">
                <a:latin typeface="Calibri"/>
                <a:cs typeface="Calibri"/>
              </a:rPr>
              <a:t> </a:t>
            </a:r>
            <a:endParaRPr kumimoji="1" lang="en-US" altLang="zh-CN" dirty="0" smtClean="0">
              <a:latin typeface="Calibri"/>
              <a:cs typeface="Calibri"/>
            </a:endParaRPr>
          </a:p>
          <a:p>
            <a:r>
              <a:rPr kumimoji="1" lang="en-US" altLang="zh-CN" dirty="0" smtClean="0">
                <a:latin typeface="Calibri"/>
                <a:cs typeface="Calibri"/>
              </a:rPr>
              <a:t>Learning</a:t>
            </a:r>
            <a:endParaRPr kumimoji="1" lang="zh-CN" altLang="en-US" dirty="0" err="1" smtClean="0">
              <a:latin typeface="Calibri"/>
              <a:cs typeface="Calibri"/>
            </a:endParaRPr>
          </a:p>
        </p:txBody>
      </p:sp>
      <p:pic>
        <p:nvPicPr>
          <p:cNvPr id="34" name="图片 33" descr="deepblu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2647950"/>
            <a:ext cx="1796321" cy="1170679"/>
          </a:xfrm>
          <a:prstGeom prst="rect">
            <a:avLst/>
          </a:prstGeom>
        </p:spPr>
      </p:pic>
      <p:sp>
        <p:nvSpPr>
          <p:cNvPr id="36" name="文本框 35"/>
          <p:cNvSpPr txBox="1"/>
          <p:nvPr/>
        </p:nvSpPr>
        <p:spPr>
          <a:xfrm>
            <a:off x="76200" y="1773019"/>
            <a:ext cx="2432915" cy="646331"/>
          </a:xfrm>
          <a:prstGeom prst="rect">
            <a:avLst/>
          </a:prstGeom>
          <a:noFill/>
        </p:spPr>
        <p:txBody>
          <a:bodyPr wrap="none" rtlCol="0">
            <a:spAutoFit/>
          </a:bodyPr>
          <a:lstStyle/>
          <a:p>
            <a:r>
              <a:rPr kumimoji="1" lang="en-US" altLang="zh-CN" dirty="0" smtClean="0">
                <a:latin typeface="Calibri"/>
                <a:cs typeface="Calibri"/>
              </a:rPr>
              <a:t>IBM</a:t>
            </a:r>
            <a:r>
              <a:rPr kumimoji="1" lang="zh-CN" altLang="en-US" dirty="0" smtClean="0">
                <a:latin typeface="Calibri"/>
                <a:cs typeface="Calibri"/>
              </a:rPr>
              <a:t> </a:t>
            </a:r>
            <a:r>
              <a:rPr kumimoji="1" lang="en-US" altLang="zh-CN" dirty="0" smtClean="0">
                <a:latin typeface="Calibri"/>
                <a:cs typeface="Calibri"/>
              </a:rPr>
              <a:t>Deep</a:t>
            </a:r>
            <a:r>
              <a:rPr kumimoji="1" lang="zh-CN" altLang="en-US" dirty="0" smtClean="0">
                <a:latin typeface="Calibri"/>
                <a:cs typeface="Calibri"/>
              </a:rPr>
              <a:t> </a:t>
            </a:r>
            <a:r>
              <a:rPr kumimoji="1" lang="en-US" altLang="zh-CN" dirty="0" smtClean="0">
                <a:latin typeface="Calibri"/>
                <a:cs typeface="Calibri"/>
              </a:rPr>
              <a:t>Blue</a:t>
            </a:r>
          </a:p>
          <a:p>
            <a:r>
              <a:rPr kumimoji="1" lang="en-US" altLang="zh-CN" dirty="0" smtClean="0">
                <a:latin typeface="Calibri"/>
                <a:cs typeface="Calibri"/>
              </a:rPr>
              <a:t>Beats</a:t>
            </a:r>
            <a:r>
              <a:rPr kumimoji="1" lang="zh-CN" altLang="en-US" dirty="0" smtClean="0">
                <a:latin typeface="Calibri"/>
                <a:cs typeface="Calibri"/>
              </a:rPr>
              <a:t> </a:t>
            </a:r>
            <a:r>
              <a:rPr kumimoji="1" lang="en-US" altLang="zh-CN" dirty="0" smtClean="0">
                <a:latin typeface="Calibri"/>
                <a:cs typeface="Calibri"/>
              </a:rPr>
              <a:t>Kasparov</a:t>
            </a:r>
            <a:r>
              <a:rPr kumimoji="1" lang="zh-CN" altLang="en-US" dirty="0" smtClean="0">
                <a:latin typeface="Calibri"/>
                <a:cs typeface="Calibri"/>
              </a:rPr>
              <a:t> </a:t>
            </a:r>
            <a:r>
              <a:rPr kumimoji="1" lang="en-US" altLang="zh-CN" dirty="0" smtClean="0">
                <a:latin typeface="Calibri"/>
                <a:cs typeface="Calibri"/>
              </a:rPr>
              <a:t>in</a:t>
            </a:r>
            <a:r>
              <a:rPr kumimoji="1" lang="zh-CN" altLang="en-US" dirty="0" smtClean="0">
                <a:latin typeface="Calibri"/>
                <a:cs typeface="Calibri"/>
              </a:rPr>
              <a:t> </a:t>
            </a:r>
            <a:r>
              <a:rPr kumimoji="1" lang="en-US" altLang="zh-CN" dirty="0" smtClean="0">
                <a:latin typeface="Calibri"/>
                <a:cs typeface="Calibri"/>
              </a:rPr>
              <a:t>Chess</a:t>
            </a:r>
            <a:endParaRPr kumimoji="1" lang="zh-CN" altLang="en-US" dirty="0" err="1" smtClean="0">
              <a:latin typeface="Calibri"/>
              <a:cs typeface="Calibri"/>
            </a:endParaRPr>
          </a:p>
        </p:txBody>
      </p:sp>
    </p:spTree>
    <p:extLst>
      <p:ext uri="{BB962C8B-B14F-4D97-AF65-F5344CB8AC3E}">
        <p14:creationId xmlns:p14="http://schemas.microsoft.com/office/powerpoint/2010/main" val="843668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mtClean="0">
                <a:solidFill>
                  <a:schemeClr val="tx1"/>
                </a:solidFill>
              </a:rPr>
              <a:t>A (Short) History of AI</a:t>
            </a:r>
          </a:p>
        </p:txBody>
      </p:sp>
      <p:sp>
        <p:nvSpPr>
          <p:cNvPr id="569347" name="Rectangle 3"/>
          <p:cNvSpPr>
            <a:spLocks noGrp="1" noChangeArrowheads="1"/>
          </p:cNvSpPr>
          <p:nvPr>
            <p:ph type="body" idx="1"/>
          </p:nvPr>
        </p:nvSpPr>
        <p:spPr>
          <a:xfrm>
            <a:off x="457200" y="933450"/>
            <a:ext cx="7696200" cy="3771900"/>
          </a:xfrm>
        </p:spPr>
        <p:txBody>
          <a:bodyPr/>
          <a:lstStyle/>
          <a:p>
            <a:pPr eaLnBrk="1" hangingPunct="1">
              <a:lnSpc>
                <a:spcPct val="80000"/>
              </a:lnSpc>
            </a:pPr>
            <a:r>
              <a:rPr lang="en-US" sz="1600" dirty="0" smtClean="0"/>
              <a:t>1940-1950: Early days</a:t>
            </a:r>
          </a:p>
          <a:p>
            <a:pPr lvl="1" eaLnBrk="1" hangingPunct="1">
              <a:lnSpc>
                <a:spcPct val="80000"/>
              </a:lnSpc>
            </a:pPr>
            <a:r>
              <a:rPr lang="en-US" sz="1400" dirty="0" smtClean="0"/>
              <a:t>1943: McCulloch &amp; Pitts: Boolean circuit model of brain</a:t>
            </a:r>
          </a:p>
          <a:p>
            <a:pPr lvl="1" eaLnBrk="1" hangingPunct="1">
              <a:lnSpc>
                <a:spcPct val="80000"/>
              </a:lnSpc>
            </a:pPr>
            <a:r>
              <a:rPr lang="en-US" sz="1400" dirty="0" smtClean="0"/>
              <a:t>1950: Turing's “Computing Machinery and Intelligence”</a:t>
            </a:r>
          </a:p>
          <a:p>
            <a:pPr lvl="1" eaLnBrk="1" hangingPunct="1">
              <a:lnSpc>
                <a:spcPct val="80000"/>
              </a:lnSpc>
            </a:pPr>
            <a:endParaRPr lang="en-US" sz="700" dirty="0" smtClean="0"/>
          </a:p>
          <a:p>
            <a:pPr eaLnBrk="1" hangingPunct="1">
              <a:lnSpc>
                <a:spcPct val="80000"/>
              </a:lnSpc>
            </a:pPr>
            <a:r>
              <a:rPr lang="en-US" sz="1600" dirty="0" smtClean="0"/>
              <a:t>1950—70: Excitement: Look, Ma, no hands!</a:t>
            </a:r>
          </a:p>
          <a:p>
            <a:pPr lvl="1" eaLnBrk="1" hangingPunct="1">
              <a:lnSpc>
                <a:spcPct val="80000"/>
              </a:lnSpc>
            </a:pPr>
            <a:r>
              <a:rPr lang="en-US" sz="1400" dirty="0" smtClean="0"/>
              <a:t>1950s: Early AI programs, including Samuel's checkers program, Newell &amp; Simon's Logic Theorist, Gelernter's Geometry Engine</a:t>
            </a:r>
          </a:p>
          <a:p>
            <a:pPr lvl="1" eaLnBrk="1" hangingPunct="1">
              <a:lnSpc>
                <a:spcPct val="80000"/>
              </a:lnSpc>
            </a:pPr>
            <a:r>
              <a:rPr lang="en-US" sz="1400" dirty="0" smtClean="0"/>
              <a:t>1956: Dartmouth meeting: “Artificial Intelligence” adopted</a:t>
            </a:r>
          </a:p>
          <a:p>
            <a:pPr lvl="1" eaLnBrk="1" hangingPunct="1">
              <a:lnSpc>
                <a:spcPct val="80000"/>
              </a:lnSpc>
            </a:pPr>
            <a:r>
              <a:rPr lang="en-US" sz="1400" dirty="0" smtClean="0"/>
              <a:t>1965: Robinson's complete algorithm for logical reasoning</a:t>
            </a:r>
          </a:p>
          <a:p>
            <a:pPr lvl="1" eaLnBrk="1" hangingPunct="1">
              <a:lnSpc>
                <a:spcPct val="80000"/>
              </a:lnSpc>
            </a:pPr>
            <a:endParaRPr lang="en-US" sz="700" dirty="0" smtClean="0"/>
          </a:p>
          <a:p>
            <a:pPr eaLnBrk="1" hangingPunct="1">
              <a:lnSpc>
                <a:spcPct val="80000"/>
              </a:lnSpc>
            </a:pPr>
            <a:r>
              <a:rPr lang="en-US" sz="1600" dirty="0" smtClean="0"/>
              <a:t>1970—90: Knowledge-based approaches</a:t>
            </a:r>
          </a:p>
          <a:p>
            <a:pPr lvl="1" eaLnBrk="1" hangingPunct="1">
              <a:lnSpc>
                <a:spcPct val="80000"/>
              </a:lnSpc>
            </a:pPr>
            <a:r>
              <a:rPr lang="en-US" sz="1400" dirty="0" smtClean="0"/>
              <a:t>1969—79: Early development of knowledge-based systems</a:t>
            </a:r>
          </a:p>
          <a:p>
            <a:pPr lvl="1" eaLnBrk="1" hangingPunct="1">
              <a:lnSpc>
                <a:spcPct val="80000"/>
              </a:lnSpc>
            </a:pPr>
            <a:r>
              <a:rPr lang="en-US" sz="1400" dirty="0" smtClean="0"/>
              <a:t>1980—88: Expert systems industry booms</a:t>
            </a:r>
          </a:p>
          <a:p>
            <a:pPr lvl="1" eaLnBrk="1" hangingPunct="1">
              <a:lnSpc>
                <a:spcPct val="80000"/>
              </a:lnSpc>
            </a:pPr>
            <a:r>
              <a:rPr lang="en-US" sz="1400" dirty="0" smtClean="0"/>
              <a:t>1988—93: Expert systems industry busts: “AI Winter”</a:t>
            </a:r>
          </a:p>
          <a:p>
            <a:pPr lvl="1" eaLnBrk="1" hangingPunct="1">
              <a:lnSpc>
                <a:spcPct val="80000"/>
              </a:lnSpc>
            </a:pPr>
            <a:endParaRPr lang="en-US" sz="700" dirty="0" smtClean="0"/>
          </a:p>
          <a:p>
            <a:pPr eaLnBrk="1" hangingPunct="1">
              <a:lnSpc>
                <a:spcPct val="80000"/>
              </a:lnSpc>
            </a:pPr>
            <a:r>
              <a:rPr lang="en-US" sz="1600" dirty="0" smtClean="0"/>
              <a:t>1990—: Statistical approaches</a:t>
            </a:r>
          </a:p>
          <a:p>
            <a:pPr lvl="1" eaLnBrk="1" hangingPunct="1">
              <a:lnSpc>
                <a:spcPct val="80000"/>
              </a:lnSpc>
            </a:pPr>
            <a:r>
              <a:rPr lang="en-US" sz="1400" dirty="0" smtClean="0"/>
              <a:t>Resurgence of probability, focus on uncertainty</a:t>
            </a:r>
          </a:p>
          <a:p>
            <a:pPr lvl="1" eaLnBrk="1" hangingPunct="1">
              <a:lnSpc>
                <a:spcPct val="80000"/>
              </a:lnSpc>
            </a:pPr>
            <a:r>
              <a:rPr lang="en-US" sz="1400" dirty="0" smtClean="0"/>
              <a:t>General increase in technical depth</a:t>
            </a:r>
          </a:p>
          <a:p>
            <a:pPr lvl="1" eaLnBrk="1" hangingPunct="1">
              <a:lnSpc>
                <a:spcPct val="80000"/>
              </a:lnSpc>
            </a:pPr>
            <a:r>
              <a:rPr lang="en-US" sz="1400" dirty="0" smtClean="0"/>
              <a:t>Agents and learning systems… “AI Spring”?</a:t>
            </a:r>
            <a:endParaRPr lang="en-US" sz="1050" dirty="0" smtClean="0"/>
          </a:p>
          <a:p>
            <a:pPr eaLnBrk="1" hangingPunct="1">
              <a:lnSpc>
                <a:spcPct val="80000"/>
              </a:lnSpc>
            </a:pPr>
            <a:r>
              <a:rPr lang="en-US" sz="1600" dirty="0" smtClean="0"/>
              <a:t>2006—: neural</a:t>
            </a:r>
            <a:r>
              <a:rPr lang="zh-CN" altLang="en-US" sz="1600" dirty="0" smtClean="0"/>
              <a:t> </a:t>
            </a:r>
            <a:r>
              <a:rPr lang="en-US" altLang="zh-CN" sz="1600" dirty="0" smtClean="0"/>
              <a:t>network,</a:t>
            </a:r>
            <a:r>
              <a:rPr lang="zh-CN" altLang="en-US" sz="1600" dirty="0" smtClean="0"/>
              <a:t> </a:t>
            </a:r>
            <a:r>
              <a:rPr lang="en-US" altLang="zh-CN" sz="1600" dirty="0" smtClean="0"/>
              <a:t>deep</a:t>
            </a:r>
            <a:r>
              <a:rPr lang="zh-CN" altLang="en-US" sz="1600" dirty="0" smtClean="0"/>
              <a:t> </a:t>
            </a:r>
            <a:r>
              <a:rPr lang="en-US" altLang="zh-CN" sz="1600" dirty="0" smtClean="0"/>
              <a:t>learning</a:t>
            </a:r>
            <a:r>
              <a:rPr lang="en-US" sz="1600" dirty="0" smtClean="0"/>
              <a:t>     </a:t>
            </a:r>
          </a:p>
        </p:txBody>
      </p:sp>
    </p:spTree>
    <p:extLst>
      <p:ext uri="{BB962C8B-B14F-4D97-AF65-F5344CB8AC3E}">
        <p14:creationId xmlns:p14="http://schemas.microsoft.com/office/powerpoint/2010/main" val="13777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93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934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934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934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9347">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9347">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9347">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6934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AI</a:t>
            </a:r>
            <a:r>
              <a:rPr kumimoji="1" lang="zh-CN" altLang="en-US" dirty="0" smtClean="0"/>
              <a:t> </a:t>
            </a:r>
            <a:r>
              <a:rPr kumimoji="1" lang="en-US" altLang="zh-CN" dirty="0" smtClean="0"/>
              <a:t>Genre</a:t>
            </a:r>
            <a:endParaRPr kumimoji="1" lang="zh-CN" altLang="en-US" dirty="0"/>
          </a:p>
        </p:txBody>
      </p:sp>
      <p:sp>
        <p:nvSpPr>
          <p:cNvPr id="3" name="内容占位符 2"/>
          <p:cNvSpPr>
            <a:spLocks noGrp="1"/>
          </p:cNvSpPr>
          <p:nvPr>
            <p:ph idx="1"/>
          </p:nvPr>
        </p:nvSpPr>
        <p:spPr>
          <a:xfrm>
            <a:off x="304800" y="895350"/>
            <a:ext cx="8534400" cy="3546873"/>
          </a:xfrm>
        </p:spPr>
        <p:txBody>
          <a:bodyPr/>
          <a:lstStyle/>
          <a:p>
            <a:r>
              <a:rPr kumimoji="1" lang="en-US" altLang="zh-CN" dirty="0" smtClean="0"/>
              <a:t>Symbolism</a:t>
            </a:r>
          </a:p>
          <a:p>
            <a:pPr lvl="1"/>
            <a:r>
              <a:rPr kumimoji="1" lang="en-US" altLang="zh-CN" dirty="0" smtClean="0"/>
              <a:t>Logic,</a:t>
            </a:r>
            <a:r>
              <a:rPr kumimoji="1" lang="zh-CN" altLang="en-US" dirty="0" smtClean="0"/>
              <a:t> </a:t>
            </a:r>
            <a:r>
              <a:rPr kumimoji="1" lang="en-US" altLang="zh-CN" dirty="0" smtClean="0"/>
              <a:t>symbol,</a:t>
            </a:r>
            <a:r>
              <a:rPr kumimoji="1" lang="zh-CN" altLang="en-US" dirty="0" smtClean="0"/>
              <a:t> </a:t>
            </a:r>
            <a:r>
              <a:rPr kumimoji="1" lang="en-US" altLang="zh-CN" dirty="0" smtClean="0"/>
              <a:t>expert</a:t>
            </a:r>
            <a:r>
              <a:rPr kumimoji="1" lang="zh-CN" altLang="en-US" dirty="0" smtClean="0"/>
              <a:t> </a:t>
            </a:r>
            <a:r>
              <a:rPr kumimoji="1" lang="en-US" altLang="zh-CN" dirty="0" smtClean="0"/>
              <a:t>systems</a:t>
            </a:r>
          </a:p>
          <a:p>
            <a:pPr lvl="1"/>
            <a:r>
              <a:rPr lang="en-US" altLang="zh-CN" dirty="0"/>
              <a:t> </a:t>
            </a:r>
            <a:r>
              <a:rPr lang="en-US" altLang="zh-CN" dirty="0">
                <a:hlinkClick r:id="rId3" tooltip="Allen Newell"/>
              </a:rPr>
              <a:t>Allen Newell</a:t>
            </a:r>
            <a:r>
              <a:rPr lang="en-US" altLang="zh-CN" dirty="0"/>
              <a:t> and </a:t>
            </a:r>
            <a:r>
              <a:rPr lang="en-US" altLang="zh-CN" dirty="0">
                <a:hlinkClick r:id="rId4" tooltip="Herbert A. Simon"/>
              </a:rPr>
              <a:t>Herbert A. Simon</a:t>
            </a:r>
            <a:endParaRPr kumimoji="1" lang="en-US" altLang="zh-CN" dirty="0" smtClean="0"/>
          </a:p>
          <a:p>
            <a:r>
              <a:rPr kumimoji="1" lang="en-US" altLang="zh-CN" dirty="0" smtClean="0"/>
              <a:t>Connectionism</a:t>
            </a:r>
          </a:p>
          <a:p>
            <a:pPr lvl="1"/>
            <a:r>
              <a:rPr lang="en-US" altLang="zh-CN" dirty="0" smtClean="0"/>
              <a:t>Perceptron</a:t>
            </a:r>
            <a:r>
              <a:rPr lang="zh-CN" altLang="en-US" dirty="0" smtClean="0"/>
              <a:t> </a:t>
            </a:r>
            <a:r>
              <a:rPr lang="en-US" altLang="zh-CN" dirty="0" smtClean="0"/>
              <a:t>(1960</a:t>
            </a:r>
            <a:r>
              <a:rPr lang="en-US" altLang="zh-CN" dirty="0"/>
              <a:t>)</a:t>
            </a:r>
            <a:r>
              <a:rPr lang="en-US" altLang="zh-CN" dirty="0" smtClean="0"/>
              <a:t>,</a:t>
            </a:r>
            <a:r>
              <a:rPr lang="zh-CN" altLang="en-US" dirty="0" smtClean="0"/>
              <a:t> </a:t>
            </a:r>
            <a:r>
              <a:rPr lang="en-US" altLang="zh-CN" dirty="0" smtClean="0"/>
              <a:t>neural</a:t>
            </a:r>
            <a:r>
              <a:rPr lang="zh-CN" altLang="en-US" dirty="0" smtClean="0"/>
              <a:t> </a:t>
            </a:r>
            <a:r>
              <a:rPr lang="en-US" altLang="zh-CN" dirty="0" smtClean="0"/>
              <a:t>network(1970~1990),</a:t>
            </a:r>
            <a:r>
              <a:rPr lang="zh-CN" altLang="en-US" dirty="0" smtClean="0"/>
              <a:t> </a:t>
            </a:r>
            <a:r>
              <a:rPr lang="en-US" altLang="zh-CN" dirty="0" smtClean="0"/>
              <a:t>deep</a:t>
            </a:r>
            <a:r>
              <a:rPr lang="zh-CN" altLang="en-US" dirty="0" smtClean="0"/>
              <a:t> </a:t>
            </a:r>
            <a:r>
              <a:rPr lang="en-US" altLang="zh-CN" dirty="0" smtClean="0"/>
              <a:t>learning</a:t>
            </a:r>
            <a:r>
              <a:rPr lang="en-US" altLang="zh-CN" dirty="0"/>
              <a:t> </a:t>
            </a:r>
            <a:endParaRPr lang="en-US" altLang="zh-CN" dirty="0" smtClean="0"/>
          </a:p>
          <a:p>
            <a:pPr lvl="1"/>
            <a:r>
              <a:rPr lang="en-US" altLang="zh-CN" dirty="0">
                <a:hlinkClick r:id="rId5" tooltip="Warren McCulloch"/>
              </a:rPr>
              <a:t>Warren </a:t>
            </a:r>
            <a:r>
              <a:rPr lang="en-US" altLang="zh-CN" dirty="0" smtClean="0">
                <a:hlinkClick r:id="rId5" tooltip="Warren McCulloch"/>
              </a:rPr>
              <a:t>McCulloch</a:t>
            </a:r>
            <a:r>
              <a:rPr lang="en-US" altLang="zh-CN" dirty="0" smtClean="0"/>
              <a:t>,</a:t>
            </a:r>
            <a:r>
              <a:rPr lang="en-US" altLang="zh-CN" dirty="0"/>
              <a:t> </a:t>
            </a:r>
            <a:r>
              <a:rPr lang="en-US" altLang="zh-CN" dirty="0">
                <a:hlinkClick r:id="rId6" tooltip="Walter Pitts"/>
              </a:rPr>
              <a:t>Walter </a:t>
            </a:r>
            <a:r>
              <a:rPr lang="en-US" altLang="zh-CN" dirty="0" smtClean="0">
                <a:hlinkClick r:id="rId6" tooltip="Walter Pitts"/>
              </a:rPr>
              <a:t>Pitts</a:t>
            </a:r>
            <a:r>
              <a:rPr lang="en-US" altLang="zh-CN" dirty="0" smtClean="0"/>
              <a:t>,</a:t>
            </a:r>
            <a:r>
              <a:rPr lang="zh-CN" altLang="en-US" dirty="0" smtClean="0"/>
              <a:t> </a:t>
            </a:r>
            <a:r>
              <a:rPr lang="en-US" altLang="zh-CN" dirty="0" smtClean="0">
                <a:hlinkClick r:id="rId7" tooltip="Frank Rosenblatt"/>
              </a:rPr>
              <a:t>Frank Rosenblatt</a:t>
            </a:r>
            <a:r>
              <a:rPr lang="en-US" altLang="zh-CN" dirty="0" smtClean="0"/>
              <a:t>,</a:t>
            </a:r>
            <a:r>
              <a:rPr lang="zh-CN" altLang="en-US" dirty="0" smtClean="0"/>
              <a:t> </a:t>
            </a:r>
            <a:r>
              <a:rPr lang="de-DE" altLang="zh-CN" dirty="0">
                <a:hlinkClick r:id="rId8" tooltip="Marvin Minsky"/>
              </a:rPr>
              <a:t>Marvin Minsky</a:t>
            </a:r>
            <a:r>
              <a:rPr lang="de-DE" altLang="zh-CN" dirty="0"/>
              <a:t> </a:t>
            </a:r>
            <a:r>
              <a:rPr lang="de-DE" altLang="zh-CN" dirty="0" err="1"/>
              <a:t>and</a:t>
            </a:r>
            <a:r>
              <a:rPr lang="de-DE" altLang="zh-CN" dirty="0"/>
              <a:t> </a:t>
            </a:r>
            <a:r>
              <a:rPr lang="de-DE" altLang="zh-CN" dirty="0">
                <a:hlinkClick r:id="rId9" tooltip="Seymour Papert"/>
              </a:rPr>
              <a:t>Seymour </a:t>
            </a:r>
            <a:r>
              <a:rPr lang="de-DE" altLang="zh-CN" dirty="0" smtClean="0">
                <a:hlinkClick r:id="rId9" tooltip="Seymour Papert"/>
              </a:rPr>
              <a:t>Papert</a:t>
            </a:r>
            <a:endParaRPr kumimoji="1" lang="en-US" altLang="zh-CN" dirty="0" smtClean="0"/>
          </a:p>
          <a:p>
            <a:r>
              <a:rPr kumimoji="1" lang="en-US" altLang="zh-CN" dirty="0" smtClean="0"/>
              <a:t>Behaviorism</a:t>
            </a:r>
          </a:p>
          <a:p>
            <a:pPr lvl="1"/>
            <a:r>
              <a:rPr kumimoji="1" lang="en-US" altLang="zh-CN" dirty="0" smtClean="0"/>
              <a:t>Control,</a:t>
            </a:r>
            <a:r>
              <a:rPr kumimoji="1" lang="zh-CN" altLang="en-US" dirty="0" smtClean="0"/>
              <a:t> </a:t>
            </a:r>
            <a:r>
              <a:rPr kumimoji="1" lang="en-US" altLang="zh-CN" dirty="0" smtClean="0"/>
              <a:t>planning,</a:t>
            </a:r>
            <a:r>
              <a:rPr kumimoji="1" lang="zh-CN" altLang="en-US" dirty="0" smtClean="0"/>
              <a:t> </a:t>
            </a:r>
            <a:r>
              <a:rPr kumimoji="1" lang="en-US" altLang="zh-CN" dirty="0" smtClean="0"/>
              <a:t>robotics</a:t>
            </a:r>
          </a:p>
          <a:p>
            <a:pPr lvl="1"/>
            <a:r>
              <a:rPr lang="en-US" altLang="zh-CN" dirty="0" smtClean="0">
                <a:hlinkClick r:id="rId10" tooltip="Rodney Brooks"/>
              </a:rPr>
              <a:t>Rodney Brooks</a:t>
            </a:r>
            <a:endParaRPr kumimoji="1" lang="zh-CN" altLang="en-US" dirty="0"/>
          </a:p>
        </p:txBody>
      </p:sp>
    </p:spTree>
    <p:extLst>
      <p:ext uri="{BB962C8B-B14F-4D97-AF65-F5344CB8AC3E}">
        <p14:creationId xmlns:p14="http://schemas.microsoft.com/office/powerpoint/2010/main" val="1011324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Image</a:t>
            </a:r>
            <a:r>
              <a:rPr lang="zh-CN" altLang="en-US" dirty="0" smtClean="0"/>
              <a:t> </a:t>
            </a:r>
            <a:r>
              <a:rPr lang="en-US" altLang="zh-CN" dirty="0" smtClean="0"/>
              <a:t>to</a:t>
            </a:r>
            <a:r>
              <a:rPr lang="zh-CN" altLang="en-US" dirty="0" smtClean="0"/>
              <a:t> </a:t>
            </a:r>
            <a:r>
              <a:rPr lang="en-US" altLang="zh-CN" dirty="0" smtClean="0"/>
              <a:t>Text</a:t>
            </a:r>
            <a:endParaRPr kumimoji="1" lang="zh-CN" altLang="en-US" dirty="0"/>
          </a:p>
        </p:txBody>
      </p:sp>
      <p:sp>
        <p:nvSpPr>
          <p:cNvPr id="3" name="内容占位符 2"/>
          <p:cNvSpPr>
            <a:spLocks noGrp="1"/>
          </p:cNvSpPr>
          <p:nvPr>
            <p:ph idx="1"/>
          </p:nvPr>
        </p:nvSpPr>
        <p:spPr/>
        <p:txBody>
          <a:bodyPr/>
          <a:lstStyle/>
          <a:p>
            <a:r>
              <a:rPr kumimoji="1" lang="en-US" altLang="zh-CN" dirty="0"/>
              <a:t>https://</a:t>
            </a:r>
            <a:r>
              <a:rPr kumimoji="1" lang="en-US" altLang="zh-CN" dirty="0" err="1"/>
              <a:t>www.captionbot.ai</a:t>
            </a:r>
            <a:r>
              <a:rPr kumimoji="1" lang="en-US" altLang="zh-CN" dirty="0"/>
              <a:t>/</a:t>
            </a:r>
            <a:endParaRPr kumimoji="1"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4958"/>
            <a:ext cx="4584700" cy="3341392"/>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581150"/>
            <a:ext cx="4382324" cy="3456118"/>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829976"/>
            <a:ext cx="3762227" cy="4313524"/>
          </a:xfrm>
          <a:prstGeom prst="rect">
            <a:avLst/>
          </a:prstGeom>
        </p:spPr>
      </p:pic>
    </p:spTree>
    <p:extLst>
      <p:ext uri="{BB962C8B-B14F-4D97-AF65-F5344CB8AC3E}">
        <p14:creationId xmlns:p14="http://schemas.microsoft.com/office/powerpoint/2010/main" val="175664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3000" y="38100"/>
            <a:ext cx="6858000" cy="857250"/>
          </a:xfrm>
        </p:spPr>
        <p:txBody>
          <a:bodyPr>
            <a:normAutofit fontScale="90000"/>
          </a:bodyPr>
          <a:lstStyle/>
          <a:p>
            <a:r>
              <a:rPr lang="en-US" altLang="zh-CN" dirty="0" smtClean="0"/>
              <a:t>From Image/Video to Language Generation</a:t>
            </a:r>
            <a:endParaRPr lang="zh-CN" altLang="en-US" dirty="0"/>
          </a:p>
        </p:txBody>
      </p:sp>
      <p:pic>
        <p:nvPicPr>
          <p:cNvPr id="6" name="图片 5" descr="屏幕快照 2016-09-26 上午11.17.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105429"/>
            <a:ext cx="6915150" cy="3009371"/>
          </a:xfrm>
          <a:prstGeom prst="rect">
            <a:avLst/>
          </a:prstGeom>
        </p:spPr>
      </p:pic>
      <p:sp>
        <p:nvSpPr>
          <p:cNvPr id="3" name="矩形 2"/>
          <p:cNvSpPr/>
          <p:nvPr/>
        </p:nvSpPr>
        <p:spPr>
          <a:xfrm>
            <a:off x="1257300" y="4171950"/>
            <a:ext cx="6629400" cy="923330"/>
          </a:xfrm>
          <a:prstGeom prst="rect">
            <a:avLst/>
          </a:prstGeom>
        </p:spPr>
        <p:txBody>
          <a:bodyPr wrap="square">
            <a:spAutoFit/>
          </a:bodyPr>
          <a:lstStyle/>
          <a:p>
            <a:r>
              <a:rPr lang="en-US" altLang="zh-CN" dirty="0" err="1"/>
              <a:t>Nasrin</a:t>
            </a:r>
            <a:r>
              <a:rPr lang="en-US" altLang="zh-CN" dirty="0"/>
              <a:t> </a:t>
            </a:r>
            <a:r>
              <a:rPr lang="en-US" altLang="zh-CN" dirty="0" err="1"/>
              <a:t>Mostafazadeh</a:t>
            </a:r>
            <a:r>
              <a:rPr lang="en-US" altLang="zh-CN" dirty="0"/>
              <a:t>; </a:t>
            </a:r>
            <a:r>
              <a:rPr lang="en-US" altLang="zh-CN" dirty="0" err="1"/>
              <a:t>Ishan</a:t>
            </a:r>
            <a:r>
              <a:rPr lang="en-US" altLang="zh-CN" dirty="0"/>
              <a:t> </a:t>
            </a:r>
            <a:r>
              <a:rPr lang="en-US" altLang="zh-CN" dirty="0" err="1"/>
              <a:t>Misra</a:t>
            </a:r>
            <a:r>
              <a:rPr lang="en-US" altLang="zh-CN" dirty="0"/>
              <a:t>; Jacob Devlin; Margaret Mitchell; </a:t>
            </a:r>
            <a:r>
              <a:rPr lang="en-US" altLang="zh-CN" dirty="0" err="1"/>
              <a:t>Xiaodong</a:t>
            </a:r>
            <a:r>
              <a:rPr lang="en-US" altLang="zh-CN" dirty="0"/>
              <a:t> He; Lucy </a:t>
            </a:r>
            <a:r>
              <a:rPr lang="en-US" altLang="zh-CN" dirty="0" err="1" smtClean="0"/>
              <a:t>Vanderwende</a:t>
            </a:r>
            <a:r>
              <a:rPr lang="en-US" altLang="zh-CN" dirty="0" smtClean="0"/>
              <a:t>. Generating </a:t>
            </a:r>
            <a:r>
              <a:rPr lang="en-US" altLang="zh-CN" dirty="0"/>
              <a:t>Natural Questions About an </a:t>
            </a:r>
            <a:r>
              <a:rPr lang="en-US" altLang="zh-CN" dirty="0" smtClean="0"/>
              <a:t>Image. ACL 2016</a:t>
            </a:r>
            <a:endParaRPr lang="en-US" altLang="zh-CN" dirty="0"/>
          </a:p>
        </p:txBody>
      </p:sp>
      <p:sp>
        <p:nvSpPr>
          <p:cNvPr id="4" name="矩形 3"/>
          <p:cNvSpPr/>
          <p:nvPr/>
        </p:nvSpPr>
        <p:spPr>
          <a:xfrm>
            <a:off x="4572000" y="1028700"/>
            <a:ext cx="3581400"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smtClean="0">
                <a:solidFill>
                  <a:srgbClr val="FF0000"/>
                </a:solidFill>
              </a:rPr>
              <a:t>What</a:t>
            </a:r>
            <a:r>
              <a:rPr kumimoji="1" lang="zh-CN" altLang="en-US" sz="3200" dirty="0" smtClean="0">
                <a:solidFill>
                  <a:srgbClr val="FF0000"/>
                </a:solidFill>
              </a:rPr>
              <a:t> </a:t>
            </a:r>
            <a:r>
              <a:rPr kumimoji="1" lang="en-US" altLang="zh-CN" sz="3200" dirty="0" smtClean="0">
                <a:solidFill>
                  <a:srgbClr val="FF0000"/>
                </a:solidFill>
              </a:rPr>
              <a:t>happened</a:t>
            </a:r>
            <a:r>
              <a:rPr kumimoji="1" lang="zh-CN" altLang="en-US" sz="3200" dirty="0" smtClean="0">
                <a:solidFill>
                  <a:srgbClr val="FF0000"/>
                </a:solidFill>
              </a:rPr>
              <a:t>？</a:t>
            </a:r>
          </a:p>
          <a:p>
            <a:pPr algn="ctr"/>
            <a:endParaRPr kumimoji="1" lang="zh-CN" altLang="en-US" sz="3200" dirty="0" smtClean="0">
              <a:solidFill>
                <a:srgbClr val="FF0000"/>
              </a:solidFill>
            </a:endParaRPr>
          </a:p>
          <a:p>
            <a:pPr algn="ctr"/>
            <a:r>
              <a:rPr kumimoji="1" lang="en-US" altLang="zh-CN" sz="3200" dirty="0" smtClean="0">
                <a:solidFill>
                  <a:srgbClr val="FF0000"/>
                </a:solidFill>
              </a:rPr>
              <a:t>A</a:t>
            </a:r>
            <a:r>
              <a:rPr kumimoji="1" lang="zh-CN" altLang="en-US" sz="3200" dirty="0" smtClean="0">
                <a:solidFill>
                  <a:srgbClr val="FF0000"/>
                </a:solidFill>
              </a:rPr>
              <a:t> </a:t>
            </a:r>
            <a:r>
              <a:rPr kumimoji="1" lang="en-US" altLang="zh-CN" sz="3200" dirty="0" smtClean="0">
                <a:solidFill>
                  <a:srgbClr val="FF0000"/>
                </a:solidFill>
              </a:rPr>
              <a:t>man</a:t>
            </a:r>
            <a:r>
              <a:rPr kumimoji="1" lang="zh-CN" altLang="en-US" sz="3200" dirty="0" smtClean="0">
                <a:solidFill>
                  <a:srgbClr val="FF0000"/>
                </a:solidFill>
              </a:rPr>
              <a:t> </a:t>
            </a:r>
            <a:r>
              <a:rPr kumimoji="1" lang="en-US" altLang="zh-CN" sz="3200" dirty="0" smtClean="0">
                <a:solidFill>
                  <a:srgbClr val="FF0000"/>
                </a:solidFill>
              </a:rPr>
              <a:t>standing</a:t>
            </a:r>
            <a:r>
              <a:rPr kumimoji="1" lang="zh-CN" altLang="en-US" sz="3200" dirty="0" smtClean="0">
                <a:solidFill>
                  <a:srgbClr val="FF0000"/>
                </a:solidFill>
              </a:rPr>
              <a:t> </a:t>
            </a:r>
            <a:r>
              <a:rPr kumimoji="1" lang="en-US" altLang="zh-CN" sz="3200" dirty="0" smtClean="0">
                <a:solidFill>
                  <a:srgbClr val="FF0000"/>
                </a:solidFill>
              </a:rPr>
              <a:t>next</a:t>
            </a:r>
            <a:r>
              <a:rPr kumimoji="1" lang="zh-CN" altLang="en-US" sz="3200" dirty="0" smtClean="0">
                <a:solidFill>
                  <a:srgbClr val="FF0000"/>
                </a:solidFill>
              </a:rPr>
              <a:t> </a:t>
            </a:r>
            <a:r>
              <a:rPr kumimoji="1" lang="en-US" altLang="zh-CN" sz="3200" dirty="0" smtClean="0">
                <a:solidFill>
                  <a:srgbClr val="FF0000"/>
                </a:solidFill>
              </a:rPr>
              <a:t>to</a:t>
            </a:r>
            <a:r>
              <a:rPr kumimoji="1" lang="zh-CN" altLang="en-US" sz="3200" dirty="0" smtClean="0">
                <a:solidFill>
                  <a:srgbClr val="FF0000"/>
                </a:solidFill>
              </a:rPr>
              <a:t> </a:t>
            </a:r>
            <a:r>
              <a:rPr kumimoji="1" lang="en-US" altLang="zh-CN" sz="3200" dirty="0" smtClean="0">
                <a:solidFill>
                  <a:srgbClr val="FF0000"/>
                </a:solidFill>
              </a:rPr>
              <a:t>a</a:t>
            </a:r>
            <a:r>
              <a:rPr kumimoji="1" lang="zh-CN" altLang="en-US" sz="3200" dirty="0" smtClean="0">
                <a:solidFill>
                  <a:srgbClr val="FF0000"/>
                </a:solidFill>
              </a:rPr>
              <a:t> </a:t>
            </a:r>
            <a:r>
              <a:rPr kumimoji="1" lang="en-US" altLang="zh-CN" sz="3200" dirty="0" smtClean="0">
                <a:solidFill>
                  <a:srgbClr val="FF0000"/>
                </a:solidFill>
              </a:rPr>
              <a:t>crashed</a:t>
            </a:r>
            <a:r>
              <a:rPr kumimoji="1" lang="zh-CN" altLang="en-US" sz="3200" dirty="0" smtClean="0">
                <a:solidFill>
                  <a:srgbClr val="FF0000"/>
                </a:solidFill>
              </a:rPr>
              <a:t> </a:t>
            </a:r>
            <a:r>
              <a:rPr kumimoji="1" lang="en-US" altLang="zh-CN" sz="3200" dirty="0" smtClean="0">
                <a:solidFill>
                  <a:srgbClr val="FF0000"/>
                </a:solidFill>
              </a:rPr>
              <a:t>motorcycle.</a:t>
            </a:r>
            <a:endParaRPr kumimoji="1" lang="zh-CN" altLang="en-US" sz="3200" dirty="0">
              <a:solidFill>
                <a:srgbClr val="FF0000"/>
              </a:solidFill>
            </a:endParaRPr>
          </a:p>
        </p:txBody>
      </p:sp>
    </p:spTree>
    <p:extLst>
      <p:ext uri="{BB962C8B-B14F-4D97-AF65-F5344CB8AC3E}">
        <p14:creationId xmlns:p14="http://schemas.microsoft.com/office/powerpoint/2010/main" val="210051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55659"/>
            <a:ext cx="9144000" cy="507831"/>
          </a:xfrm>
          <a:prstGeom prst="rect">
            <a:avLst/>
          </a:prstGeom>
        </p:spPr>
        <p:txBody>
          <a:bodyPr vert="horz" wrap="square" lIns="0" tIns="0" rIns="0" bIns="0" rtlCol="0">
            <a:spAutoFit/>
          </a:bodyPr>
          <a:lstStyle/>
          <a:p>
            <a:pPr marL="1101159"/>
            <a:r>
              <a:rPr spc="-32" dirty="0">
                <a:latin typeface="Trebuchet MS"/>
                <a:cs typeface="Trebuchet MS"/>
              </a:rPr>
              <a:t>The </a:t>
            </a:r>
            <a:r>
              <a:rPr spc="-72" dirty="0">
                <a:latin typeface="Trebuchet MS"/>
                <a:cs typeface="Trebuchet MS"/>
              </a:rPr>
              <a:t>Turing </a:t>
            </a:r>
            <a:r>
              <a:rPr spc="-108" dirty="0">
                <a:latin typeface="Trebuchet MS"/>
                <a:cs typeface="Trebuchet MS"/>
              </a:rPr>
              <a:t>Test</a:t>
            </a:r>
            <a:r>
              <a:rPr spc="378" dirty="0">
                <a:latin typeface="Trebuchet MS"/>
                <a:cs typeface="Trebuchet MS"/>
              </a:rPr>
              <a:t> </a:t>
            </a:r>
            <a:r>
              <a:rPr spc="-28" dirty="0">
                <a:latin typeface="Trebuchet MS"/>
                <a:cs typeface="Trebuchet MS"/>
              </a:rPr>
              <a:t>(1950)</a:t>
            </a:r>
          </a:p>
        </p:txBody>
      </p:sp>
      <p:sp>
        <p:nvSpPr>
          <p:cNvPr id="3" name="object 3"/>
          <p:cNvSpPr txBox="1"/>
          <p:nvPr/>
        </p:nvSpPr>
        <p:spPr>
          <a:xfrm>
            <a:off x="1290976" y="1231540"/>
            <a:ext cx="2842070" cy="307777"/>
          </a:xfrm>
          <a:prstGeom prst="rect">
            <a:avLst/>
          </a:prstGeom>
        </p:spPr>
        <p:txBody>
          <a:bodyPr vert="horz" wrap="square" lIns="0" tIns="0" rIns="0" bIns="0" rtlCol="0">
            <a:spAutoFit/>
          </a:bodyPr>
          <a:lstStyle/>
          <a:p>
            <a:pPr marL="10201"/>
            <a:r>
              <a:rPr sz="2000" spc="-16" dirty="0">
                <a:latin typeface="Trebuchet MS"/>
                <a:cs typeface="Trebuchet MS"/>
              </a:rPr>
              <a:t>”Can </a:t>
            </a:r>
            <a:r>
              <a:rPr sz="2000" spc="-76" dirty="0">
                <a:latin typeface="Trebuchet MS"/>
                <a:cs typeface="Trebuchet MS"/>
              </a:rPr>
              <a:t>machines</a:t>
            </a:r>
            <a:r>
              <a:rPr sz="2000" spc="120" dirty="0">
                <a:latin typeface="Trebuchet MS"/>
                <a:cs typeface="Trebuchet MS"/>
              </a:rPr>
              <a:t> </a:t>
            </a:r>
            <a:r>
              <a:rPr sz="2000" spc="-12" dirty="0">
                <a:latin typeface="Trebuchet MS"/>
                <a:cs typeface="Trebuchet MS"/>
              </a:rPr>
              <a:t>think?”</a:t>
            </a:r>
            <a:endParaRPr sz="2000">
              <a:latin typeface="Trebuchet MS"/>
              <a:cs typeface="Trebuchet MS"/>
            </a:endParaRPr>
          </a:p>
        </p:txBody>
      </p:sp>
      <p:sp>
        <p:nvSpPr>
          <p:cNvPr id="4" name="object 4"/>
          <p:cNvSpPr/>
          <p:nvPr/>
        </p:nvSpPr>
        <p:spPr>
          <a:xfrm>
            <a:off x="2137300" y="1530248"/>
            <a:ext cx="1150116" cy="115344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266704" y="984492"/>
            <a:ext cx="2580610" cy="193384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455242" y="2970647"/>
            <a:ext cx="6239637" cy="1658818"/>
          </a:xfrm>
          <a:prstGeom prst="rect">
            <a:avLst/>
          </a:prstGeom>
        </p:spPr>
        <p:txBody>
          <a:bodyPr vert="horz" wrap="square" lIns="0" tIns="0" rIns="0" bIns="0" rtlCol="0">
            <a:spAutoFit/>
          </a:bodyPr>
          <a:lstStyle/>
          <a:p>
            <a:pPr marL="10201" marR="4080">
              <a:lnSpc>
                <a:spcPct val="121100"/>
              </a:lnSpc>
            </a:pPr>
            <a:r>
              <a:rPr sz="1600" spc="-12" dirty="0">
                <a:latin typeface="Trebuchet MS"/>
                <a:cs typeface="Trebuchet MS"/>
              </a:rPr>
              <a:t>Q: </a:t>
            </a:r>
            <a:r>
              <a:rPr sz="1600" spc="-56" dirty="0">
                <a:latin typeface="Trebuchet MS"/>
                <a:cs typeface="Trebuchet MS"/>
              </a:rPr>
              <a:t>Please </a:t>
            </a:r>
            <a:r>
              <a:rPr sz="1600" spc="-84" dirty="0">
                <a:latin typeface="Trebuchet MS"/>
                <a:cs typeface="Trebuchet MS"/>
              </a:rPr>
              <a:t>write </a:t>
            </a:r>
            <a:r>
              <a:rPr sz="1600" spc="-96" dirty="0">
                <a:latin typeface="Trebuchet MS"/>
                <a:cs typeface="Trebuchet MS"/>
              </a:rPr>
              <a:t>me </a:t>
            </a:r>
            <a:r>
              <a:rPr sz="1600" spc="-64" dirty="0">
                <a:latin typeface="Trebuchet MS"/>
                <a:cs typeface="Trebuchet MS"/>
              </a:rPr>
              <a:t>a </a:t>
            </a:r>
            <a:r>
              <a:rPr sz="1600" spc="-60" dirty="0">
                <a:latin typeface="Trebuchet MS"/>
                <a:cs typeface="Trebuchet MS"/>
              </a:rPr>
              <a:t>sonnet </a:t>
            </a:r>
            <a:r>
              <a:rPr sz="1600" spc="-44" dirty="0">
                <a:latin typeface="Trebuchet MS"/>
                <a:cs typeface="Trebuchet MS"/>
              </a:rPr>
              <a:t>on </a:t>
            </a:r>
            <a:r>
              <a:rPr sz="1600" spc="-80" dirty="0">
                <a:latin typeface="Trebuchet MS"/>
                <a:cs typeface="Trebuchet MS"/>
              </a:rPr>
              <a:t>the subject </a:t>
            </a:r>
            <a:r>
              <a:rPr sz="1600" spc="-72" dirty="0">
                <a:latin typeface="Trebuchet MS"/>
                <a:cs typeface="Trebuchet MS"/>
              </a:rPr>
              <a:t>of </a:t>
            </a:r>
            <a:r>
              <a:rPr sz="1600" spc="-80" dirty="0">
                <a:latin typeface="Trebuchet MS"/>
                <a:cs typeface="Trebuchet MS"/>
              </a:rPr>
              <a:t>the </a:t>
            </a:r>
            <a:r>
              <a:rPr sz="1600" spc="-44" dirty="0">
                <a:latin typeface="Trebuchet MS"/>
                <a:cs typeface="Trebuchet MS"/>
              </a:rPr>
              <a:t>Forth Bridge.  </a:t>
            </a:r>
            <a:r>
              <a:rPr sz="1600" dirty="0">
                <a:latin typeface="Trebuchet MS"/>
                <a:cs typeface="Trebuchet MS"/>
              </a:rPr>
              <a:t>A: </a:t>
            </a:r>
            <a:r>
              <a:rPr sz="1600" spc="-20" dirty="0">
                <a:latin typeface="Trebuchet MS"/>
                <a:cs typeface="Trebuchet MS"/>
              </a:rPr>
              <a:t>Count </a:t>
            </a:r>
            <a:r>
              <a:rPr sz="1600" spc="-96" dirty="0">
                <a:latin typeface="Trebuchet MS"/>
                <a:cs typeface="Trebuchet MS"/>
              </a:rPr>
              <a:t>me </a:t>
            </a:r>
            <a:r>
              <a:rPr sz="1600" spc="-44" dirty="0">
                <a:latin typeface="Trebuchet MS"/>
                <a:cs typeface="Trebuchet MS"/>
              </a:rPr>
              <a:t>out on </a:t>
            </a:r>
            <a:r>
              <a:rPr sz="1600" spc="-48" dirty="0">
                <a:latin typeface="Trebuchet MS"/>
                <a:cs typeface="Trebuchet MS"/>
              </a:rPr>
              <a:t>this </a:t>
            </a:r>
            <a:r>
              <a:rPr sz="1600" spc="-96" dirty="0">
                <a:latin typeface="Trebuchet MS"/>
                <a:cs typeface="Trebuchet MS"/>
              </a:rPr>
              <a:t>one.  </a:t>
            </a:r>
            <a:r>
              <a:rPr sz="1600" spc="4" dirty="0">
                <a:latin typeface="Trebuchet MS"/>
                <a:cs typeface="Trebuchet MS"/>
              </a:rPr>
              <a:t>I </a:t>
            </a:r>
            <a:r>
              <a:rPr sz="1600" spc="-88" dirty="0">
                <a:latin typeface="Trebuchet MS"/>
                <a:cs typeface="Trebuchet MS"/>
              </a:rPr>
              <a:t>never </a:t>
            </a:r>
            <a:r>
              <a:rPr sz="1600" spc="-60" dirty="0">
                <a:latin typeface="Trebuchet MS"/>
                <a:cs typeface="Trebuchet MS"/>
              </a:rPr>
              <a:t>could </a:t>
            </a:r>
            <a:r>
              <a:rPr sz="1600" spc="-84" dirty="0">
                <a:latin typeface="Trebuchet MS"/>
                <a:cs typeface="Trebuchet MS"/>
              </a:rPr>
              <a:t>write  </a:t>
            </a:r>
            <a:r>
              <a:rPr sz="1600" spc="137" dirty="0">
                <a:latin typeface="Trebuchet MS"/>
                <a:cs typeface="Trebuchet MS"/>
              </a:rPr>
              <a:t> </a:t>
            </a:r>
            <a:r>
              <a:rPr sz="1600" spc="-88" dirty="0">
                <a:latin typeface="Trebuchet MS"/>
                <a:cs typeface="Trebuchet MS"/>
              </a:rPr>
              <a:t>poetry.</a:t>
            </a:r>
            <a:endParaRPr sz="1600">
              <a:latin typeface="Trebuchet MS"/>
              <a:cs typeface="Trebuchet MS"/>
            </a:endParaRPr>
          </a:p>
          <a:p>
            <a:pPr marL="10201">
              <a:spcBef>
                <a:spcPts val="406"/>
              </a:spcBef>
            </a:pPr>
            <a:r>
              <a:rPr sz="1600" spc="-12" dirty="0">
                <a:latin typeface="Trebuchet MS"/>
                <a:cs typeface="Trebuchet MS"/>
              </a:rPr>
              <a:t>Q: </a:t>
            </a:r>
            <a:r>
              <a:rPr sz="1600" spc="8" dirty="0">
                <a:latin typeface="Trebuchet MS"/>
                <a:cs typeface="Trebuchet MS"/>
              </a:rPr>
              <a:t>Add </a:t>
            </a:r>
            <a:r>
              <a:rPr sz="1600" spc="-28" dirty="0">
                <a:latin typeface="Trebuchet MS"/>
                <a:cs typeface="Trebuchet MS"/>
              </a:rPr>
              <a:t>34957 </a:t>
            </a:r>
            <a:r>
              <a:rPr sz="1600" spc="-48" dirty="0">
                <a:latin typeface="Trebuchet MS"/>
                <a:cs typeface="Trebuchet MS"/>
              </a:rPr>
              <a:t>to</a:t>
            </a:r>
            <a:r>
              <a:rPr sz="1600" spc="221" dirty="0">
                <a:latin typeface="Trebuchet MS"/>
                <a:cs typeface="Trebuchet MS"/>
              </a:rPr>
              <a:t> </a:t>
            </a:r>
            <a:r>
              <a:rPr sz="1600" spc="-48" dirty="0">
                <a:latin typeface="Trebuchet MS"/>
                <a:cs typeface="Trebuchet MS"/>
              </a:rPr>
              <a:t>70764.</a:t>
            </a:r>
            <a:endParaRPr sz="1600">
              <a:latin typeface="Trebuchet MS"/>
              <a:cs typeface="Trebuchet MS"/>
            </a:endParaRPr>
          </a:p>
          <a:p>
            <a:pPr marL="10201">
              <a:spcBef>
                <a:spcPts val="406"/>
              </a:spcBef>
            </a:pPr>
            <a:r>
              <a:rPr sz="1600" dirty="0">
                <a:latin typeface="Trebuchet MS"/>
                <a:cs typeface="Trebuchet MS"/>
              </a:rPr>
              <a:t>A: </a:t>
            </a:r>
            <a:r>
              <a:rPr sz="1600" spc="-24" dirty="0">
                <a:latin typeface="Trebuchet MS"/>
                <a:cs typeface="Trebuchet MS"/>
              </a:rPr>
              <a:t>(Pause </a:t>
            </a:r>
            <a:r>
              <a:rPr sz="1600" spc="-44" dirty="0">
                <a:latin typeface="Trebuchet MS"/>
                <a:cs typeface="Trebuchet MS"/>
              </a:rPr>
              <a:t>about </a:t>
            </a:r>
            <a:r>
              <a:rPr sz="1600" spc="-28" dirty="0">
                <a:latin typeface="Trebuchet MS"/>
                <a:cs typeface="Trebuchet MS"/>
              </a:rPr>
              <a:t>30 </a:t>
            </a:r>
            <a:r>
              <a:rPr sz="1600" spc="-60" dirty="0">
                <a:latin typeface="Trebuchet MS"/>
                <a:cs typeface="Trebuchet MS"/>
              </a:rPr>
              <a:t>seconds </a:t>
            </a:r>
            <a:r>
              <a:rPr sz="1600" spc="-52" dirty="0">
                <a:latin typeface="Trebuchet MS"/>
                <a:cs typeface="Trebuchet MS"/>
              </a:rPr>
              <a:t>and </a:t>
            </a:r>
            <a:r>
              <a:rPr sz="1600" spc="-68" dirty="0">
                <a:latin typeface="Trebuchet MS"/>
                <a:cs typeface="Trebuchet MS"/>
              </a:rPr>
              <a:t>then </a:t>
            </a:r>
            <a:r>
              <a:rPr sz="1600" spc="-64" dirty="0">
                <a:latin typeface="Trebuchet MS"/>
                <a:cs typeface="Trebuchet MS"/>
              </a:rPr>
              <a:t>give </a:t>
            </a:r>
            <a:r>
              <a:rPr sz="1600" spc="-44" dirty="0">
                <a:latin typeface="Trebuchet MS"/>
                <a:cs typeface="Trebuchet MS"/>
              </a:rPr>
              <a:t>as </a:t>
            </a:r>
            <a:r>
              <a:rPr sz="1600" spc="-64" dirty="0">
                <a:latin typeface="Trebuchet MS"/>
                <a:cs typeface="Trebuchet MS"/>
              </a:rPr>
              <a:t>answer)  </a:t>
            </a:r>
            <a:r>
              <a:rPr sz="1600" spc="161" dirty="0">
                <a:latin typeface="Trebuchet MS"/>
                <a:cs typeface="Trebuchet MS"/>
              </a:rPr>
              <a:t> </a:t>
            </a:r>
            <a:r>
              <a:rPr sz="1600" spc="-44" dirty="0">
                <a:latin typeface="Trebuchet MS"/>
                <a:cs typeface="Trebuchet MS"/>
              </a:rPr>
              <a:t>105621.</a:t>
            </a:r>
            <a:endParaRPr sz="1600">
              <a:latin typeface="Trebuchet MS"/>
              <a:cs typeface="Trebuchet MS"/>
            </a:endParaRPr>
          </a:p>
          <a:p>
            <a:pPr marL="484530">
              <a:spcBef>
                <a:spcPts val="1233"/>
              </a:spcBef>
            </a:pPr>
            <a:r>
              <a:rPr sz="2000" b="1" spc="-40" dirty="0">
                <a:solidFill>
                  <a:srgbClr val="FF0000"/>
                </a:solidFill>
                <a:latin typeface="Gill Sans MT"/>
                <a:cs typeface="Gill Sans MT"/>
              </a:rPr>
              <a:t>Tests </a:t>
            </a:r>
            <a:r>
              <a:rPr sz="2000" b="1" spc="-48" dirty="0">
                <a:solidFill>
                  <a:srgbClr val="FF0000"/>
                </a:solidFill>
                <a:latin typeface="Gill Sans MT"/>
                <a:cs typeface="Gill Sans MT"/>
              </a:rPr>
              <a:t>behavior </a:t>
            </a:r>
            <a:r>
              <a:rPr sz="2000" b="1" spc="233" dirty="0">
                <a:solidFill>
                  <a:srgbClr val="FF0000"/>
                </a:solidFill>
                <a:latin typeface="Gill Sans MT"/>
                <a:cs typeface="Gill Sans MT"/>
              </a:rPr>
              <a:t>— </a:t>
            </a:r>
            <a:r>
              <a:rPr sz="2000" b="1" spc="-52" dirty="0">
                <a:solidFill>
                  <a:srgbClr val="FF0000"/>
                </a:solidFill>
                <a:latin typeface="Gill Sans MT"/>
                <a:cs typeface="Gill Sans MT"/>
              </a:rPr>
              <a:t>simple </a:t>
            </a:r>
            <a:r>
              <a:rPr sz="2000" b="1" spc="-16" dirty="0">
                <a:solidFill>
                  <a:srgbClr val="FF0000"/>
                </a:solidFill>
                <a:latin typeface="Gill Sans MT"/>
                <a:cs typeface="Gill Sans MT"/>
              </a:rPr>
              <a:t>and </a:t>
            </a:r>
            <a:r>
              <a:rPr sz="2000" b="1" spc="317" dirty="0">
                <a:solidFill>
                  <a:srgbClr val="FF0000"/>
                </a:solidFill>
                <a:latin typeface="Gill Sans MT"/>
                <a:cs typeface="Gill Sans MT"/>
              </a:rPr>
              <a:t> </a:t>
            </a:r>
            <a:r>
              <a:rPr sz="2000" b="1" spc="-28" dirty="0">
                <a:solidFill>
                  <a:srgbClr val="FF0000"/>
                </a:solidFill>
                <a:latin typeface="Gill Sans MT"/>
                <a:cs typeface="Gill Sans MT"/>
              </a:rPr>
              <a:t>objective</a:t>
            </a:r>
            <a:endParaRPr sz="2000">
              <a:latin typeface="Gill Sans MT"/>
              <a:cs typeface="Gill Sans MT"/>
            </a:endParaRPr>
          </a:p>
        </p:txBody>
      </p:sp>
    </p:spTree>
    <p:extLst>
      <p:ext uri="{BB962C8B-B14F-4D97-AF65-F5344CB8AC3E}">
        <p14:creationId xmlns:p14="http://schemas.microsoft.com/office/powerpoint/2010/main" val="3833353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smtClean="0"/>
              <a:t>Generating a Caption for an Image</a:t>
            </a:r>
            <a:endParaRPr kumimoji="1" lang="zh-CN" altLang="en-US" dirty="0"/>
          </a:p>
        </p:txBody>
      </p:sp>
      <p:sp>
        <p:nvSpPr>
          <p:cNvPr id="4" name="幻灯片编号占位符 3"/>
          <p:cNvSpPr>
            <a:spLocks noGrp="1"/>
          </p:cNvSpPr>
          <p:nvPr>
            <p:ph type="sldNum" sz="quarter" idx="12"/>
          </p:nvPr>
        </p:nvSpPr>
        <p:spPr/>
        <p:txBody>
          <a:bodyPr/>
          <a:lstStyle/>
          <a:p>
            <a:fld id="{B6F15528-21DE-4FAA-801E-634DDDAF4B2B}" type="slidenum">
              <a:rPr lang="en-US" smtClean="0"/>
              <a:pPr/>
              <a:t>20</a:t>
            </a:fld>
            <a:endParaRPr lang="en-US"/>
          </a:p>
        </p:txBody>
      </p:sp>
      <p:pic>
        <p:nvPicPr>
          <p:cNvPr id="5" name="图片 4" descr="屏幕快照 2016-09-26 上午11.50.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057275"/>
            <a:ext cx="5572125" cy="2486025"/>
          </a:xfrm>
          <a:prstGeom prst="rect">
            <a:avLst/>
          </a:prstGeom>
        </p:spPr>
      </p:pic>
      <p:pic>
        <p:nvPicPr>
          <p:cNvPr id="6" name="图片 5" descr="屏幕快照 2016-09-26 上午11.5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657600"/>
            <a:ext cx="6858000" cy="1455420"/>
          </a:xfrm>
          <a:prstGeom prst="rect">
            <a:avLst/>
          </a:prstGeom>
        </p:spPr>
      </p:pic>
    </p:spTree>
    <p:extLst>
      <p:ext uri="{BB962C8B-B14F-4D97-AF65-F5344CB8AC3E}">
        <p14:creationId xmlns:p14="http://schemas.microsoft.com/office/powerpoint/2010/main" val="839981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IBM</a:t>
            </a:r>
            <a:r>
              <a:rPr kumimoji="1" lang="zh-CN" altLang="en-US" dirty="0" smtClean="0"/>
              <a:t> </a:t>
            </a:r>
            <a:r>
              <a:rPr kumimoji="1" lang="en-US" altLang="zh-CN" dirty="0" smtClean="0"/>
              <a:t>Watson</a:t>
            </a:r>
            <a:r>
              <a:rPr kumimoji="1" lang="zh-CN" altLang="en-US" dirty="0" smtClean="0"/>
              <a:t>： </a:t>
            </a:r>
            <a:r>
              <a:rPr kumimoji="1" lang="en-US" altLang="zh-CN" dirty="0" smtClean="0"/>
              <a:t>Understanding</a:t>
            </a:r>
            <a:r>
              <a:rPr kumimoji="1" lang="zh-CN" altLang="en-US" dirty="0" smtClean="0"/>
              <a:t> </a:t>
            </a:r>
            <a:r>
              <a:rPr kumimoji="1" lang="en-US" altLang="zh-CN" dirty="0" smtClean="0"/>
              <a:t>Human</a:t>
            </a:r>
            <a:r>
              <a:rPr kumimoji="1" lang="zh-CN" altLang="en-US" dirty="0" smtClean="0"/>
              <a:t> </a:t>
            </a:r>
            <a:r>
              <a:rPr kumimoji="1" lang="en-US" altLang="zh-CN" dirty="0" smtClean="0"/>
              <a:t>Languages</a:t>
            </a:r>
            <a:endParaRPr kumimoji="1" lang="zh-CN" altLang="en-US" dirty="0"/>
          </a:p>
        </p:txBody>
      </p:sp>
      <p:pic>
        <p:nvPicPr>
          <p:cNvPr id="6" name="whatswats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971550"/>
            <a:ext cx="5754181" cy="3815633"/>
          </a:xfrm>
        </p:spPr>
      </p:pic>
    </p:spTree>
    <p:extLst>
      <p:ext uri="{BB962C8B-B14F-4D97-AF65-F5344CB8AC3E}">
        <p14:creationId xmlns:p14="http://schemas.microsoft.com/office/powerpoint/2010/main" val="3798577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阿里小蜜.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181350"/>
            <a:ext cx="2819400" cy="1697494"/>
          </a:xfrm>
          <a:prstGeom prst="rect">
            <a:avLst/>
          </a:prstGeom>
        </p:spPr>
      </p:pic>
      <p:sp>
        <p:nvSpPr>
          <p:cNvPr id="2" name="object 2"/>
          <p:cNvSpPr txBox="1">
            <a:spLocks noGrp="1"/>
          </p:cNvSpPr>
          <p:nvPr>
            <p:ph type="title"/>
          </p:nvPr>
        </p:nvSpPr>
        <p:spPr>
          <a:xfrm>
            <a:off x="0" y="155659"/>
            <a:ext cx="9144000" cy="507831"/>
          </a:xfrm>
          <a:prstGeom prst="rect">
            <a:avLst/>
          </a:prstGeom>
        </p:spPr>
        <p:txBody>
          <a:bodyPr vert="horz" wrap="square" lIns="0" tIns="0" rIns="0" bIns="0" rtlCol="0">
            <a:spAutoFit/>
          </a:bodyPr>
          <a:lstStyle/>
          <a:p>
            <a:pPr marL="1638223"/>
            <a:r>
              <a:rPr spc="-80" dirty="0">
                <a:latin typeface="Trebuchet MS"/>
                <a:cs typeface="Trebuchet MS"/>
              </a:rPr>
              <a:t>Virtual</a:t>
            </a:r>
            <a:r>
              <a:rPr spc="72" dirty="0">
                <a:latin typeface="Trebuchet MS"/>
                <a:cs typeface="Trebuchet MS"/>
              </a:rPr>
              <a:t> </a:t>
            </a:r>
            <a:r>
              <a:rPr spc="-100" dirty="0">
                <a:latin typeface="Trebuchet MS"/>
                <a:cs typeface="Trebuchet MS"/>
              </a:rPr>
              <a:t>assistants</a:t>
            </a:r>
          </a:p>
        </p:txBody>
      </p:sp>
      <p:sp>
        <p:nvSpPr>
          <p:cNvPr id="4" name="object 4"/>
          <p:cNvSpPr/>
          <p:nvPr/>
        </p:nvSpPr>
        <p:spPr>
          <a:xfrm>
            <a:off x="152400" y="1200150"/>
            <a:ext cx="2866709" cy="1556510"/>
          </a:xfrm>
          <a:prstGeom prst="rect">
            <a:avLst/>
          </a:prstGeom>
          <a:blipFill>
            <a:blip r:embed="rId3" cstate="print"/>
            <a:stretch>
              <a:fillRect/>
            </a:stretch>
          </a:blipFill>
        </p:spPr>
        <p:txBody>
          <a:bodyPr wrap="square" lIns="0" tIns="0" rIns="0" bIns="0" rtlCol="0"/>
          <a:lstStyle/>
          <a:p>
            <a:endParaRPr/>
          </a:p>
        </p:txBody>
      </p:sp>
      <p:pic>
        <p:nvPicPr>
          <p:cNvPr id="8" name="图片 7"/>
          <p:cNvPicPr>
            <a:picLocks noChangeAspect="1"/>
          </p:cNvPicPr>
          <p:nvPr/>
        </p:nvPicPr>
        <p:blipFill>
          <a:blip r:embed="rId4"/>
          <a:stretch>
            <a:fillRect/>
          </a:stretch>
        </p:blipFill>
        <p:spPr>
          <a:xfrm>
            <a:off x="3137546" y="1123950"/>
            <a:ext cx="2577454" cy="3887482"/>
          </a:xfrm>
          <a:prstGeom prst="rect">
            <a:avLst/>
          </a:prstGeom>
        </p:spPr>
      </p:pic>
      <p:pic>
        <p:nvPicPr>
          <p:cNvPr id="7" name="图片 6" descr="cortana.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5425" y="1047750"/>
            <a:ext cx="3031574" cy="1676400"/>
          </a:xfrm>
          <a:prstGeom prst="rect">
            <a:avLst/>
          </a:prstGeom>
        </p:spPr>
      </p:pic>
      <p:pic>
        <p:nvPicPr>
          <p:cNvPr id="9" name="图片 8" descr="度秘.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9180" y="3190269"/>
            <a:ext cx="3092420" cy="1667481"/>
          </a:xfrm>
          <a:prstGeom prst="rect">
            <a:avLst/>
          </a:prstGeom>
        </p:spPr>
      </p:pic>
    </p:spTree>
    <p:extLst>
      <p:ext uri="{BB962C8B-B14F-4D97-AF65-F5344CB8AC3E}">
        <p14:creationId xmlns:p14="http://schemas.microsoft.com/office/powerpoint/2010/main" val="2447448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Computer learning to play games</a:t>
            </a:r>
            <a:endParaRPr kumimoji="1" lang="zh-CN" altLang="en-US" dirty="0"/>
          </a:p>
        </p:txBody>
      </p:sp>
      <p:pic>
        <p:nvPicPr>
          <p:cNvPr id="4" name="Nature - Human-level control through deep reinforcement learn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0200" y="1047750"/>
            <a:ext cx="5806678" cy="3263504"/>
          </a:xfrm>
        </p:spPr>
      </p:pic>
    </p:spTree>
    <p:extLst>
      <p:ext uri="{BB962C8B-B14F-4D97-AF65-F5344CB8AC3E}">
        <p14:creationId xmlns:p14="http://schemas.microsoft.com/office/powerpoint/2010/main" val="3171552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0242"/>
            <a:ext cx="8991600" cy="738664"/>
          </a:xfrm>
          <a:prstGeom prst="rect">
            <a:avLst/>
          </a:prstGeom>
        </p:spPr>
        <p:txBody>
          <a:bodyPr vert="horz" wrap="square" lIns="0" tIns="0" rIns="0" bIns="0" rtlCol="0" anchor="t" anchorCtr="0">
            <a:noAutofit/>
          </a:bodyPr>
          <a:lstStyle/>
          <a:p>
            <a:pPr marL="2638906" algn="l"/>
            <a:r>
              <a:rPr lang="en-US" sz="4000" spc="-72" dirty="0" smtClean="0">
                <a:latin typeface="Trebuchet MS"/>
                <a:cs typeface="Trebuchet MS"/>
              </a:rPr>
              <a:t>Eugene </a:t>
            </a:r>
            <a:r>
              <a:rPr lang="en-US" sz="4000" spc="-72" dirty="0" err="1" smtClean="0">
                <a:latin typeface="Trebuchet MS"/>
                <a:cs typeface="Trebuchet MS"/>
              </a:rPr>
              <a:t>Goostman</a:t>
            </a:r>
            <a:r>
              <a:rPr lang="en-US" sz="4000" spc="-72" dirty="0" smtClean="0">
                <a:latin typeface="Trebuchet MS"/>
                <a:cs typeface="Trebuchet MS"/>
              </a:rPr>
              <a:t> in 2014</a:t>
            </a:r>
            <a:endParaRPr sz="4000" spc="-72" dirty="0">
              <a:latin typeface="Trebuchet MS"/>
              <a:cs typeface="Trebuchet MS"/>
            </a:endParaRPr>
          </a:p>
        </p:txBody>
      </p:sp>
      <p:sp>
        <p:nvSpPr>
          <p:cNvPr id="3" name="object 3"/>
          <p:cNvSpPr/>
          <p:nvPr/>
        </p:nvSpPr>
        <p:spPr>
          <a:xfrm>
            <a:off x="304800" y="895350"/>
            <a:ext cx="6299894" cy="3726192"/>
          </a:xfrm>
          <a:prstGeom prst="rect">
            <a:avLst/>
          </a:prstGeom>
          <a:blipFill>
            <a:blip r:embed="rId2" cstate="print"/>
            <a:stretch>
              <a:fillRect/>
            </a:stretch>
          </a:blipFill>
        </p:spPr>
        <p:txBody>
          <a:bodyPr wrap="square" lIns="0" tIns="0" rIns="0" bIns="0" rtlCol="0"/>
          <a:lstStyle/>
          <a:p>
            <a:endParaRPr/>
          </a:p>
        </p:txBody>
      </p:sp>
      <p:sp>
        <p:nvSpPr>
          <p:cNvPr id="4" name="标题 1"/>
          <p:cNvSpPr txBox="1">
            <a:spLocks/>
          </p:cNvSpPr>
          <p:nvPr/>
        </p:nvSpPr>
        <p:spPr bwMode="auto">
          <a:xfrm>
            <a:off x="6705600" y="1276350"/>
            <a:ext cx="2035126" cy="3048000"/>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normAutofit fontScale="92500" lnSpcReduction="20000"/>
          </a:bodyPr>
          <a:lstStyle>
            <a:lvl1pPr algn="ctr" rtl="0" eaLnBrk="0" fontAlgn="base" hangingPunct="0">
              <a:spcBef>
                <a:spcPct val="0"/>
              </a:spcBef>
              <a:spcAft>
                <a:spcPct val="0"/>
              </a:spcAft>
              <a:defRPr sz="3300">
                <a:solidFill>
                  <a:schemeClr val="tx2"/>
                </a:solidFill>
                <a:latin typeface="Calibri"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a:lstStyle>
          <a:p>
            <a:r>
              <a:rPr lang="en-US" altLang="zh-CN" sz="3200" smtClean="0"/>
              <a:t>Eugene is a 13 year old Jewish boy from Ukraine who likes computer games…</a:t>
            </a:r>
            <a:endParaRPr kumimoji="1" lang="zh-CN" altLang="en-US" sz="3200" dirty="0"/>
          </a:p>
        </p:txBody>
      </p:sp>
    </p:spTree>
    <p:extLst>
      <p:ext uri="{BB962C8B-B14F-4D97-AF65-F5344CB8AC3E}">
        <p14:creationId xmlns:p14="http://schemas.microsoft.com/office/powerpoint/2010/main" val="829338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55659"/>
            <a:ext cx="9144000" cy="507831"/>
          </a:xfrm>
          <a:prstGeom prst="rect">
            <a:avLst/>
          </a:prstGeom>
        </p:spPr>
        <p:txBody>
          <a:bodyPr vert="horz" wrap="square" lIns="0" tIns="0" rIns="0" bIns="0" rtlCol="0">
            <a:spAutoFit/>
          </a:bodyPr>
          <a:lstStyle/>
          <a:p>
            <a:pPr marL="10201"/>
            <a:r>
              <a:rPr spc="-4" dirty="0"/>
              <a:t>Scott </a:t>
            </a:r>
            <a:r>
              <a:rPr spc="-96" dirty="0"/>
              <a:t>Aaronson v.  </a:t>
            </a:r>
            <a:r>
              <a:rPr spc="-133" dirty="0"/>
              <a:t>Eugene</a:t>
            </a:r>
            <a:r>
              <a:rPr spc="-112" dirty="0"/>
              <a:t> </a:t>
            </a:r>
            <a:r>
              <a:rPr spc="-84" dirty="0"/>
              <a:t>Goostman</a:t>
            </a:r>
          </a:p>
        </p:txBody>
      </p:sp>
      <p:sp>
        <p:nvSpPr>
          <p:cNvPr id="3" name="object 3"/>
          <p:cNvSpPr txBox="1"/>
          <p:nvPr/>
        </p:nvSpPr>
        <p:spPr>
          <a:xfrm>
            <a:off x="214730" y="902087"/>
            <a:ext cx="8698230" cy="4012303"/>
          </a:xfrm>
          <a:prstGeom prst="rect">
            <a:avLst/>
          </a:prstGeom>
        </p:spPr>
        <p:txBody>
          <a:bodyPr vert="horz" wrap="square" lIns="0" tIns="0" rIns="0" bIns="0" rtlCol="0">
            <a:spAutoFit/>
          </a:bodyPr>
          <a:lstStyle/>
          <a:p>
            <a:pPr marL="10201"/>
            <a:r>
              <a:rPr sz="1400" spc="-20" dirty="0">
                <a:solidFill>
                  <a:srgbClr val="FF0000"/>
                </a:solidFill>
                <a:latin typeface="Tahoma"/>
                <a:cs typeface="Tahoma"/>
              </a:rPr>
              <a:t>Scott:  </a:t>
            </a:r>
            <a:r>
              <a:rPr sz="1400" spc="-12" dirty="0">
                <a:solidFill>
                  <a:srgbClr val="FF0000"/>
                </a:solidFill>
                <a:latin typeface="Tahoma"/>
                <a:cs typeface="Tahoma"/>
              </a:rPr>
              <a:t>Which </a:t>
            </a:r>
            <a:r>
              <a:rPr sz="1400" spc="-36" dirty="0">
                <a:solidFill>
                  <a:srgbClr val="FF0000"/>
                </a:solidFill>
                <a:latin typeface="Tahoma"/>
                <a:cs typeface="Tahoma"/>
              </a:rPr>
              <a:t>is </a:t>
            </a:r>
            <a:r>
              <a:rPr sz="1400" spc="-52" dirty="0">
                <a:solidFill>
                  <a:srgbClr val="FF0000"/>
                </a:solidFill>
                <a:latin typeface="Tahoma"/>
                <a:cs typeface="Tahoma"/>
              </a:rPr>
              <a:t>bigger, </a:t>
            </a:r>
            <a:r>
              <a:rPr sz="1400" spc="-60" dirty="0">
                <a:solidFill>
                  <a:srgbClr val="FF0000"/>
                </a:solidFill>
                <a:latin typeface="Tahoma"/>
                <a:cs typeface="Tahoma"/>
              </a:rPr>
              <a:t>a </a:t>
            </a:r>
            <a:r>
              <a:rPr sz="1400" spc="-64" dirty="0">
                <a:solidFill>
                  <a:srgbClr val="FF0000"/>
                </a:solidFill>
                <a:latin typeface="Tahoma"/>
                <a:cs typeface="Tahoma"/>
              </a:rPr>
              <a:t>shoebox or </a:t>
            </a:r>
            <a:r>
              <a:rPr sz="1400" spc="4" dirty="0">
                <a:solidFill>
                  <a:srgbClr val="FF0000"/>
                </a:solidFill>
                <a:latin typeface="Tahoma"/>
                <a:cs typeface="Tahoma"/>
              </a:rPr>
              <a:t>Mount</a:t>
            </a:r>
            <a:r>
              <a:rPr sz="1400" spc="329" dirty="0">
                <a:solidFill>
                  <a:srgbClr val="FF0000"/>
                </a:solidFill>
                <a:latin typeface="Tahoma"/>
                <a:cs typeface="Tahoma"/>
              </a:rPr>
              <a:t> </a:t>
            </a:r>
            <a:r>
              <a:rPr sz="1400" spc="-36" dirty="0">
                <a:solidFill>
                  <a:srgbClr val="FF0000"/>
                </a:solidFill>
                <a:latin typeface="Tahoma"/>
                <a:cs typeface="Tahoma"/>
              </a:rPr>
              <a:t>Everest?</a:t>
            </a:r>
            <a:endParaRPr sz="1400">
              <a:latin typeface="Tahoma"/>
              <a:cs typeface="Tahoma"/>
            </a:endParaRPr>
          </a:p>
          <a:p>
            <a:pPr marL="10201" marR="4080">
              <a:lnSpc>
                <a:spcPct val="100800"/>
              </a:lnSpc>
              <a:spcBef>
                <a:spcPts val="1116"/>
              </a:spcBef>
            </a:pPr>
            <a:r>
              <a:rPr sz="1400" spc="-68" dirty="0">
                <a:solidFill>
                  <a:srgbClr val="0000FF"/>
                </a:solidFill>
                <a:latin typeface="Tahoma"/>
                <a:cs typeface="Tahoma"/>
              </a:rPr>
              <a:t>Eugene: </a:t>
            </a:r>
            <a:r>
              <a:rPr sz="1400" spc="-137" dirty="0">
                <a:solidFill>
                  <a:srgbClr val="0000FF"/>
                </a:solidFill>
                <a:latin typeface="Tahoma"/>
                <a:cs typeface="Tahoma"/>
              </a:rPr>
              <a:t>I </a:t>
            </a:r>
            <a:r>
              <a:rPr sz="1400" dirty="0">
                <a:solidFill>
                  <a:srgbClr val="0000FF"/>
                </a:solidFill>
                <a:latin typeface="Tahoma"/>
                <a:cs typeface="Tahoma"/>
              </a:rPr>
              <a:t>can’t </a:t>
            </a:r>
            <a:r>
              <a:rPr sz="1400" spc="-72" dirty="0">
                <a:solidFill>
                  <a:srgbClr val="0000FF"/>
                </a:solidFill>
                <a:latin typeface="Tahoma"/>
                <a:cs typeface="Tahoma"/>
              </a:rPr>
              <a:t>make </a:t>
            </a:r>
            <a:r>
              <a:rPr sz="1400" spc="-60" dirty="0">
                <a:solidFill>
                  <a:srgbClr val="0000FF"/>
                </a:solidFill>
                <a:latin typeface="Tahoma"/>
                <a:cs typeface="Tahoma"/>
              </a:rPr>
              <a:t>a </a:t>
            </a:r>
            <a:r>
              <a:rPr sz="1400" spc="-44" dirty="0">
                <a:solidFill>
                  <a:srgbClr val="0000FF"/>
                </a:solidFill>
                <a:latin typeface="Tahoma"/>
                <a:cs typeface="Tahoma"/>
              </a:rPr>
              <a:t>choice </a:t>
            </a:r>
            <a:r>
              <a:rPr sz="1400" spc="-20" dirty="0">
                <a:solidFill>
                  <a:srgbClr val="0000FF"/>
                </a:solidFill>
                <a:latin typeface="Tahoma"/>
                <a:cs typeface="Tahoma"/>
              </a:rPr>
              <a:t>right </a:t>
            </a:r>
            <a:r>
              <a:rPr sz="1400" spc="-68" dirty="0">
                <a:solidFill>
                  <a:srgbClr val="0000FF"/>
                </a:solidFill>
                <a:latin typeface="Tahoma"/>
                <a:cs typeface="Tahoma"/>
              </a:rPr>
              <a:t>now. </a:t>
            </a:r>
            <a:r>
              <a:rPr sz="1400" spc="-137" dirty="0">
                <a:solidFill>
                  <a:srgbClr val="0000FF"/>
                </a:solidFill>
                <a:latin typeface="Tahoma"/>
                <a:cs typeface="Tahoma"/>
              </a:rPr>
              <a:t>I </a:t>
            </a:r>
            <a:r>
              <a:rPr sz="1400" spc="-48" dirty="0">
                <a:solidFill>
                  <a:srgbClr val="0000FF"/>
                </a:solidFill>
                <a:latin typeface="Tahoma"/>
                <a:cs typeface="Tahoma"/>
              </a:rPr>
              <a:t>should </a:t>
            </a:r>
            <a:r>
              <a:rPr sz="1400" spc="-12" dirty="0">
                <a:solidFill>
                  <a:srgbClr val="0000FF"/>
                </a:solidFill>
                <a:latin typeface="Tahoma"/>
                <a:cs typeface="Tahoma"/>
              </a:rPr>
              <a:t>think </a:t>
            </a:r>
            <a:r>
              <a:rPr sz="1400" spc="28" dirty="0">
                <a:solidFill>
                  <a:srgbClr val="0000FF"/>
                </a:solidFill>
                <a:latin typeface="Tahoma"/>
                <a:cs typeface="Tahoma"/>
              </a:rPr>
              <a:t>it </a:t>
            </a:r>
            <a:r>
              <a:rPr sz="1400" spc="-24" dirty="0">
                <a:solidFill>
                  <a:srgbClr val="0000FF"/>
                </a:solidFill>
                <a:latin typeface="Tahoma"/>
                <a:cs typeface="Tahoma"/>
              </a:rPr>
              <a:t>out </a:t>
            </a:r>
            <a:r>
              <a:rPr sz="1400" spc="-32" dirty="0">
                <a:solidFill>
                  <a:srgbClr val="0000FF"/>
                </a:solidFill>
                <a:latin typeface="Tahoma"/>
                <a:cs typeface="Tahoma"/>
              </a:rPr>
              <a:t>later. </a:t>
            </a:r>
            <a:r>
              <a:rPr sz="1400" dirty="0">
                <a:solidFill>
                  <a:srgbClr val="0000FF"/>
                </a:solidFill>
                <a:latin typeface="Tahoma"/>
                <a:cs typeface="Tahoma"/>
              </a:rPr>
              <a:t>And </a:t>
            </a:r>
            <a:r>
              <a:rPr sz="1400" spc="-137" dirty="0">
                <a:solidFill>
                  <a:srgbClr val="0000FF"/>
                </a:solidFill>
                <a:latin typeface="Tahoma"/>
                <a:cs typeface="Tahoma"/>
              </a:rPr>
              <a:t>I </a:t>
            </a:r>
            <a:r>
              <a:rPr sz="1400" spc="-40" dirty="0">
                <a:solidFill>
                  <a:srgbClr val="0000FF"/>
                </a:solidFill>
                <a:latin typeface="Tahoma"/>
                <a:cs typeface="Tahoma"/>
              </a:rPr>
              <a:t>forgot </a:t>
            </a:r>
            <a:r>
              <a:rPr sz="1400" spc="-8" dirty="0">
                <a:solidFill>
                  <a:srgbClr val="0000FF"/>
                </a:solidFill>
                <a:latin typeface="Tahoma"/>
                <a:cs typeface="Tahoma"/>
              </a:rPr>
              <a:t>to </a:t>
            </a:r>
            <a:r>
              <a:rPr sz="1400" spc="-52" dirty="0">
                <a:solidFill>
                  <a:srgbClr val="0000FF"/>
                </a:solidFill>
                <a:latin typeface="Tahoma"/>
                <a:cs typeface="Tahoma"/>
              </a:rPr>
              <a:t>ask </a:t>
            </a:r>
            <a:r>
              <a:rPr sz="1400" spc="-68" dirty="0">
                <a:solidFill>
                  <a:srgbClr val="0000FF"/>
                </a:solidFill>
                <a:latin typeface="Tahoma"/>
                <a:cs typeface="Tahoma"/>
              </a:rPr>
              <a:t>you </a:t>
            </a:r>
            <a:r>
              <a:rPr sz="1400" spc="-80" dirty="0">
                <a:solidFill>
                  <a:srgbClr val="0000FF"/>
                </a:solidFill>
                <a:latin typeface="Tahoma"/>
                <a:cs typeface="Tahoma"/>
              </a:rPr>
              <a:t>where  </a:t>
            </a:r>
            <a:r>
              <a:rPr sz="1400" spc="-68" dirty="0">
                <a:solidFill>
                  <a:srgbClr val="0000FF"/>
                </a:solidFill>
                <a:latin typeface="Tahoma"/>
                <a:cs typeface="Tahoma"/>
              </a:rPr>
              <a:t>you </a:t>
            </a:r>
            <a:r>
              <a:rPr sz="1400" spc="-80" dirty="0">
                <a:solidFill>
                  <a:srgbClr val="0000FF"/>
                </a:solidFill>
                <a:latin typeface="Tahoma"/>
                <a:cs typeface="Tahoma"/>
              </a:rPr>
              <a:t>are</a:t>
            </a:r>
            <a:r>
              <a:rPr sz="1400" spc="64" dirty="0">
                <a:solidFill>
                  <a:srgbClr val="0000FF"/>
                </a:solidFill>
                <a:latin typeface="Tahoma"/>
                <a:cs typeface="Tahoma"/>
              </a:rPr>
              <a:t> </a:t>
            </a:r>
            <a:r>
              <a:rPr sz="1400" spc="-40" dirty="0">
                <a:solidFill>
                  <a:srgbClr val="0000FF"/>
                </a:solidFill>
                <a:latin typeface="Tahoma"/>
                <a:cs typeface="Tahoma"/>
              </a:rPr>
              <a:t>from.</a:t>
            </a:r>
            <a:endParaRPr sz="1400">
              <a:latin typeface="Tahoma"/>
              <a:cs typeface="Tahoma"/>
            </a:endParaRPr>
          </a:p>
          <a:p>
            <a:pPr>
              <a:spcBef>
                <a:spcPts val="12"/>
              </a:spcBef>
            </a:pPr>
            <a:endParaRPr sz="1200">
              <a:latin typeface="Times New Roman"/>
              <a:cs typeface="Times New Roman"/>
            </a:endParaRPr>
          </a:p>
          <a:p>
            <a:pPr marL="10201"/>
            <a:r>
              <a:rPr sz="1400" spc="-20" dirty="0">
                <a:solidFill>
                  <a:srgbClr val="FF0000"/>
                </a:solidFill>
                <a:latin typeface="Tahoma"/>
                <a:cs typeface="Tahoma"/>
              </a:rPr>
              <a:t>Scott: </a:t>
            </a:r>
            <a:r>
              <a:rPr sz="1400" spc="-40" dirty="0">
                <a:solidFill>
                  <a:srgbClr val="FF0000"/>
                </a:solidFill>
                <a:latin typeface="Tahoma"/>
                <a:cs typeface="Tahoma"/>
              </a:rPr>
              <a:t>How </a:t>
            </a:r>
            <a:r>
              <a:rPr sz="1400" spc="-56" dirty="0">
                <a:solidFill>
                  <a:srgbClr val="FF0000"/>
                </a:solidFill>
                <a:latin typeface="Tahoma"/>
                <a:cs typeface="Tahoma"/>
              </a:rPr>
              <a:t>many </a:t>
            </a:r>
            <a:r>
              <a:rPr sz="1400" spc="-64" dirty="0">
                <a:solidFill>
                  <a:srgbClr val="FF0000"/>
                </a:solidFill>
                <a:latin typeface="Tahoma"/>
                <a:cs typeface="Tahoma"/>
              </a:rPr>
              <a:t>legs </a:t>
            </a:r>
            <a:r>
              <a:rPr sz="1400" spc="-68" dirty="0">
                <a:solidFill>
                  <a:srgbClr val="FF0000"/>
                </a:solidFill>
                <a:latin typeface="Tahoma"/>
                <a:cs typeface="Tahoma"/>
              </a:rPr>
              <a:t>does </a:t>
            </a:r>
            <a:r>
              <a:rPr sz="1400" spc="-60" dirty="0">
                <a:solidFill>
                  <a:srgbClr val="FF0000"/>
                </a:solidFill>
                <a:latin typeface="Tahoma"/>
                <a:cs typeface="Tahoma"/>
              </a:rPr>
              <a:t>a </a:t>
            </a:r>
            <a:r>
              <a:rPr sz="1400" spc="-48" dirty="0">
                <a:solidFill>
                  <a:srgbClr val="FF0000"/>
                </a:solidFill>
                <a:latin typeface="Tahoma"/>
                <a:cs typeface="Tahoma"/>
              </a:rPr>
              <a:t>camel </a:t>
            </a:r>
            <a:r>
              <a:rPr sz="1400" spc="261" dirty="0">
                <a:solidFill>
                  <a:srgbClr val="FF0000"/>
                </a:solidFill>
                <a:latin typeface="Tahoma"/>
                <a:cs typeface="Tahoma"/>
              </a:rPr>
              <a:t> </a:t>
            </a:r>
            <a:r>
              <a:rPr sz="1400" spc="-56" dirty="0">
                <a:solidFill>
                  <a:srgbClr val="FF0000"/>
                </a:solidFill>
                <a:latin typeface="Tahoma"/>
                <a:cs typeface="Tahoma"/>
              </a:rPr>
              <a:t>have?</a:t>
            </a:r>
            <a:endParaRPr sz="1400">
              <a:latin typeface="Tahoma"/>
              <a:cs typeface="Tahoma"/>
            </a:endParaRPr>
          </a:p>
          <a:p>
            <a:pPr marL="10201">
              <a:spcBef>
                <a:spcPts val="1209"/>
              </a:spcBef>
            </a:pPr>
            <a:r>
              <a:rPr sz="1400" spc="-68" dirty="0">
                <a:solidFill>
                  <a:srgbClr val="0000FF"/>
                </a:solidFill>
                <a:latin typeface="Tahoma"/>
                <a:cs typeface="Tahoma"/>
              </a:rPr>
              <a:t>Eugene: </a:t>
            </a:r>
            <a:r>
              <a:rPr sz="1400" spc="-40" dirty="0">
                <a:solidFill>
                  <a:srgbClr val="0000FF"/>
                </a:solidFill>
                <a:latin typeface="Tahoma"/>
                <a:cs typeface="Tahoma"/>
              </a:rPr>
              <a:t>Something </a:t>
            </a:r>
            <a:r>
              <a:rPr sz="1400" spc="-76" dirty="0">
                <a:solidFill>
                  <a:srgbClr val="0000FF"/>
                </a:solidFill>
                <a:latin typeface="Tahoma"/>
                <a:cs typeface="Tahoma"/>
              </a:rPr>
              <a:t>between </a:t>
            </a:r>
            <a:r>
              <a:rPr sz="1400" spc="-64" dirty="0">
                <a:solidFill>
                  <a:srgbClr val="0000FF"/>
                </a:solidFill>
                <a:latin typeface="Tahoma"/>
                <a:cs typeface="Tahoma"/>
              </a:rPr>
              <a:t>2 </a:t>
            </a:r>
            <a:r>
              <a:rPr sz="1400" spc="-56" dirty="0">
                <a:solidFill>
                  <a:srgbClr val="0000FF"/>
                </a:solidFill>
                <a:latin typeface="Tahoma"/>
                <a:cs typeface="Tahoma"/>
              </a:rPr>
              <a:t>and </a:t>
            </a:r>
            <a:r>
              <a:rPr sz="1400" spc="-48" dirty="0">
                <a:solidFill>
                  <a:srgbClr val="0000FF"/>
                </a:solidFill>
                <a:latin typeface="Tahoma"/>
                <a:cs typeface="Tahoma"/>
              </a:rPr>
              <a:t>4. </a:t>
            </a:r>
            <a:r>
              <a:rPr sz="1400" spc="-24" dirty="0">
                <a:solidFill>
                  <a:srgbClr val="0000FF"/>
                </a:solidFill>
                <a:latin typeface="Tahoma"/>
                <a:cs typeface="Tahoma"/>
              </a:rPr>
              <a:t>Maybe, </a:t>
            </a:r>
            <a:r>
              <a:rPr sz="1400" spc="-44" dirty="0">
                <a:solidFill>
                  <a:srgbClr val="0000FF"/>
                </a:solidFill>
                <a:latin typeface="Tahoma"/>
                <a:cs typeface="Tahoma"/>
              </a:rPr>
              <a:t>three? </a:t>
            </a:r>
            <a:r>
              <a:rPr sz="1400" spc="-24" dirty="0">
                <a:solidFill>
                  <a:srgbClr val="0000FF"/>
                </a:solidFill>
                <a:latin typeface="Tahoma"/>
                <a:cs typeface="Tahoma"/>
              </a:rPr>
              <a:t>:-))) </a:t>
            </a:r>
            <a:r>
              <a:rPr sz="1400" spc="32" dirty="0">
                <a:solidFill>
                  <a:srgbClr val="0000FF"/>
                </a:solidFill>
                <a:latin typeface="Tahoma"/>
                <a:cs typeface="Tahoma"/>
              </a:rPr>
              <a:t>By </a:t>
            </a:r>
            <a:r>
              <a:rPr sz="1400" spc="-44" dirty="0">
                <a:solidFill>
                  <a:srgbClr val="0000FF"/>
                </a:solidFill>
                <a:latin typeface="Tahoma"/>
                <a:cs typeface="Tahoma"/>
              </a:rPr>
              <a:t>the </a:t>
            </a:r>
            <a:r>
              <a:rPr sz="1400" spc="-108" dirty="0">
                <a:solidFill>
                  <a:srgbClr val="0000FF"/>
                </a:solidFill>
                <a:latin typeface="Tahoma"/>
                <a:cs typeface="Tahoma"/>
              </a:rPr>
              <a:t>way, </a:t>
            </a:r>
            <a:r>
              <a:rPr sz="1400" spc="-137" dirty="0">
                <a:solidFill>
                  <a:srgbClr val="0000FF"/>
                </a:solidFill>
                <a:latin typeface="Tahoma"/>
                <a:cs typeface="Tahoma"/>
              </a:rPr>
              <a:t>I </a:t>
            </a:r>
            <a:r>
              <a:rPr sz="1400" dirty="0">
                <a:solidFill>
                  <a:srgbClr val="0000FF"/>
                </a:solidFill>
                <a:latin typeface="Tahoma"/>
                <a:cs typeface="Tahoma"/>
              </a:rPr>
              <a:t>still </a:t>
            </a:r>
            <a:r>
              <a:rPr sz="1400" spc="-4" dirty="0">
                <a:solidFill>
                  <a:srgbClr val="0000FF"/>
                </a:solidFill>
                <a:latin typeface="Tahoma"/>
                <a:cs typeface="Tahoma"/>
              </a:rPr>
              <a:t>don’t </a:t>
            </a:r>
            <a:r>
              <a:rPr sz="1400" spc="-64" dirty="0">
                <a:solidFill>
                  <a:srgbClr val="0000FF"/>
                </a:solidFill>
                <a:latin typeface="Tahoma"/>
                <a:cs typeface="Tahoma"/>
              </a:rPr>
              <a:t>know </a:t>
            </a:r>
            <a:r>
              <a:rPr sz="1400" spc="-60" dirty="0">
                <a:solidFill>
                  <a:srgbClr val="0000FF"/>
                </a:solidFill>
                <a:latin typeface="Tahoma"/>
                <a:cs typeface="Tahoma"/>
              </a:rPr>
              <a:t>your</a:t>
            </a:r>
            <a:r>
              <a:rPr sz="1400" spc="253" dirty="0">
                <a:solidFill>
                  <a:srgbClr val="0000FF"/>
                </a:solidFill>
                <a:latin typeface="Tahoma"/>
                <a:cs typeface="Tahoma"/>
              </a:rPr>
              <a:t> </a:t>
            </a:r>
            <a:r>
              <a:rPr sz="1400" spc="-36" dirty="0">
                <a:solidFill>
                  <a:srgbClr val="0000FF"/>
                </a:solidFill>
                <a:latin typeface="Tahoma"/>
                <a:cs typeface="Tahoma"/>
              </a:rPr>
              <a:t>specialty</a:t>
            </a:r>
            <a:endParaRPr sz="1400">
              <a:latin typeface="Tahoma"/>
              <a:cs typeface="Tahoma"/>
            </a:endParaRPr>
          </a:p>
          <a:p>
            <a:pPr marL="10201">
              <a:spcBef>
                <a:spcPts val="12"/>
              </a:spcBef>
            </a:pPr>
            <a:r>
              <a:rPr sz="1400" spc="-40" dirty="0">
                <a:solidFill>
                  <a:srgbClr val="0000FF"/>
                </a:solidFill>
                <a:latin typeface="Tahoma"/>
                <a:cs typeface="Tahoma"/>
              </a:rPr>
              <a:t>- </a:t>
            </a:r>
            <a:r>
              <a:rPr sz="1400" spc="-52" dirty="0">
                <a:solidFill>
                  <a:srgbClr val="0000FF"/>
                </a:solidFill>
                <a:latin typeface="Tahoma"/>
                <a:cs typeface="Tahoma"/>
              </a:rPr>
              <a:t>or, possibly, I’ve </a:t>
            </a:r>
            <a:r>
              <a:rPr sz="1400" spc="-64" dirty="0">
                <a:solidFill>
                  <a:srgbClr val="0000FF"/>
                </a:solidFill>
                <a:latin typeface="Tahoma"/>
                <a:cs typeface="Tahoma"/>
              </a:rPr>
              <a:t>missed</a:t>
            </a:r>
            <a:r>
              <a:rPr sz="1400" spc="309" dirty="0">
                <a:solidFill>
                  <a:srgbClr val="0000FF"/>
                </a:solidFill>
                <a:latin typeface="Tahoma"/>
                <a:cs typeface="Tahoma"/>
              </a:rPr>
              <a:t> </a:t>
            </a:r>
            <a:r>
              <a:rPr sz="1400" spc="20" dirty="0">
                <a:solidFill>
                  <a:srgbClr val="0000FF"/>
                </a:solidFill>
                <a:latin typeface="Tahoma"/>
                <a:cs typeface="Tahoma"/>
              </a:rPr>
              <a:t>it?</a:t>
            </a:r>
            <a:endParaRPr sz="1400">
              <a:latin typeface="Tahoma"/>
              <a:cs typeface="Tahoma"/>
            </a:endParaRPr>
          </a:p>
          <a:p>
            <a:pPr>
              <a:spcBef>
                <a:spcPts val="12"/>
              </a:spcBef>
            </a:pPr>
            <a:endParaRPr sz="1200">
              <a:latin typeface="Times New Roman"/>
              <a:cs typeface="Times New Roman"/>
            </a:endParaRPr>
          </a:p>
          <a:p>
            <a:pPr marL="10201"/>
            <a:r>
              <a:rPr sz="1400" spc="-20" dirty="0">
                <a:solidFill>
                  <a:srgbClr val="FF0000"/>
                </a:solidFill>
                <a:latin typeface="Tahoma"/>
                <a:cs typeface="Tahoma"/>
              </a:rPr>
              <a:t>Scott: </a:t>
            </a:r>
            <a:r>
              <a:rPr sz="1400" spc="-40" dirty="0">
                <a:solidFill>
                  <a:srgbClr val="FF0000"/>
                </a:solidFill>
                <a:latin typeface="Tahoma"/>
                <a:cs typeface="Tahoma"/>
              </a:rPr>
              <a:t>How </a:t>
            </a:r>
            <a:r>
              <a:rPr sz="1400" spc="-56" dirty="0">
                <a:solidFill>
                  <a:srgbClr val="FF0000"/>
                </a:solidFill>
                <a:latin typeface="Tahoma"/>
                <a:cs typeface="Tahoma"/>
              </a:rPr>
              <a:t>many </a:t>
            </a:r>
            <a:r>
              <a:rPr sz="1400" spc="-64" dirty="0">
                <a:solidFill>
                  <a:srgbClr val="FF0000"/>
                </a:solidFill>
                <a:latin typeface="Tahoma"/>
                <a:cs typeface="Tahoma"/>
              </a:rPr>
              <a:t>legs </a:t>
            </a:r>
            <a:r>
              <a:rPr sz="1400" spc="-68" dirty="0">
                <a:solidFill>
                  <a:srgbClr val="FF0000"/>
                </a:solidFill>
                <a:latin typeface="Tahoma"/>
                <a:cs typeface="Tahoma"/>
              </a:rPr>
              <a:t>does </a:t>
            </a:r>
            <a:r>
              <a:rPr sz="1400" spc="-60" dirty="0">
                <a:solidFill>
                  <a:srgbClr val="FF0000"/>
                </a:solidFill>
                <a:latin typeface="Tahoma"/>
                <a:cs typeface="Tahoma"/>
              </a:rPr>
              <a:t>a </a:t>
            </a:r>
            <a:r>
              <a:rPr sz="1400" spc="-32" dirty="0">
                <a:solidFill>
                  <a:srgbClr val="FF0000"/>
                </a:solidFill>
                <a:latin typeface="Tahoma"/>
                <a:cs typeface="Tahoma"/>
              </a:rPr>
              <a:t>millipede </a:t>
            </a:r>
            <a:r>
              <a:rPr sz="1400" spc="253" dirty="0">
                <a:solidFill>
                  <a:srgbClr val="FF0000"/>
                </a:solidFill>
                <a:latin typeface="Tahoma"/>
                <a:cs typeface="Tahoma"/>
              </a:rPr>
              <a:t> </a:t>
            </a:r>
            <a:r>
              <a:rPr sz="1400" spc="-56" dirty="0">
                <a:solidFill>
                  <a:srgbClr val="FF0000"/>
                </a:solidFill>
                <a:latin typeface="Tahoma"/>
                <a:cs typeface="Tahoma"/>
              </a:rPr>
              <a:t>have?</a:t>
            </a:r>
            <a:endParaRPr sz="1400">
              <a:latin typeface="Tahoma"/>
              <a:cs typeface="Tahoma"/>
            </a:endParaRPr>
          </a:p>
          <a:p>
            <a:pPr marL="10201" marR="4080">
              <a:lnSpc>
                <a:spcPct val="100800"/>
              </a:lnSpc>
              <a:spcBef>
                <a:spcPts val="1116"/>
              </a:spcBef>
              <a:tabLst>
                <a:tab pos="721695" algn="l"/>
                <a:tab pos="5582300" algn="l"/>
              </a:tabLst>
            </a:pPr>
            <a:r>
              <a:rPr sz="1400" spc="-68" dirty="0">
                <a:solidFill>
                  <a:srgbClr val="0000FF"/>
                </a:solidFill>
                <a:latin typeface="Tahoma"/>
                <a:cs typeface="Tahoma"/>
              </a:rPr>
              <a:t>Eugene:	</a:t>
            </a:r>
            <a:r>
              <a:rPr sz="1400" spc="-4" dirty="0">
                <a:solidFill>
                  <a:srgbClr val="0000FF"/>
                </a:solidFill>
                <a:latin typeface="Tahoma"/>
                <a:cs typeface="Tahoma"/>
              </a:rPr>
              <a:t>Just </a:t>
            </a:r>
            <a:r>
              <a:rPr sz="1400" spc="-56" dirty="0">
                <a:solidFill>
                  <a:srgbClr val="0000FF"/>
                </a:solidFill>
                <a:latin typeface="Tahoma"/>
                <a:cs typeface="Tahoma"/>
              </a:rPr>
              <a:t>two, </a:t>
            </a:r>
            <a:r>
              <a:rPr sz="1400" spc="-20" dirty="0">
                <a:solidFill>
                  <a:srgbClr val="0000FF"/>
                </a:solidFill>
                <a:latin typeface="Tahoma"/>
                <a:cs typeface="Tahoma"/>
              </a:rPr>
              <a:t>but </a:t>
            </a:r>
            <a:r>
              <a:rPr sz="1400" spc="-44" dirty="0">
                <a:solidFill>
                  <a:srgbClr val="0000FF"/>
                </a:solidFill>
                <a:latin typeface="Tahoma"/>
                <a:cs typeface="Tahoma"/>
              </a:rPr>
              <a:t>Chernobyl </a:t>
            </a:r>
            <a:r>
              <a:rPr sz="1400" spc="-36" dirty="0">
                <a:solidFill>
                  <a:srgbClr val="0000FF"/>
                </a:solidFill>
                <a:latin typeface="Tahoma"/>
                <a:cs typeface="Tahoma"/>
              </a:rPr>
              <a:t>mutants </a:t>
            </a:r>
            <a:r>
              <a:rPr sz="1400" spc="-72" dirty="0">
                <a:solidFill>
                  <a:srgbClr val="0000FF"/>
                </a:solidFill>
                <a:latin typeface="Tahoma"/>
                <a:cs typeface="Tahoma"/>
              </a:rPr>
              <a:t>may  have  </a:t>
            </a:r>
            <a:r>
              <a:rPr sz="1400" spc="-48" dirty="0">
                <a:solidFill>
                  <a:srgbClr val="0000FF"/>
                </a:solidFill>
                <a:latin typeface="Tahoma"/>
                <a:cs typeface="Tahoma"/>
              </a:rPr>
              <a:t>them </a:t>
            </a:r>
            <a:r>
              <a:rPr sz="1400" spc="-52" dirty="0">
                <a:solidFill>
                  <a:srgbClr val="0000FF"/>
                </a:solidFill>
                <a:latin typeface="Tahoma"/>
                <a:cs typeface="Tahoma"/>
              </a:rPr>
              <a:t>up </a:t>
            </a:r>
            <a:r>
              <a:rPr sz="1400" spc="281" dirty="0">
                <a:solidFill>
                  <a:srgbClr val="0000FF"/>
                </a:solidFill>
                <a:latin typeface="Tahoma"/>
                <a:cs typeface="Tahoma"/>
              </a:rPr>
              <a:t> </a:t>
            </a:r>
            <a:r>
              <a:rPr sz="1400" spc="-8" dirty="0">
                <a:solidFill>
                  <a:srgbClr val="0000FF"/>
                </a:solidFill>
                <a:latin typeface="Tahoma"/>
                <a:cs typeface="Tahoma"/>
              </a:rPr>
              <a:t>to</a:t>
            </a:r>
            <a:r>
              <a:rPr sz="1400" spc="116" dirty="0">
                <a:solidFill>
                  <a:srgbClr val="0000FF"/>
                </a:solidFill>
                <a:latin typeface="Tahoma"/>
                <a:cs typeface="Tahoma"/>
              </a:rPr>
              <a:t> </a:t>
            </a:r>
            <a:r>
              <a:rPr sz="1400" spc="-44" dirty="0">
                <a:solidFill>
                  <a:srgbClr val="0000FF"/>
                </a:solidFill>
                <a:latin typeface="Tahoma"/>
                <a:cs typeface="Tahoma"/>
              </a:rPr>
              <a:t>five.	</a:t>
            </a:r>
            <a:r>
              <a:rPr sz="1400" spc="-137" dirty="0">
                <a:solidFill>
                  <a:srgbClr val="0000FF"/>
                </a:solidFill>
                <a:latin typeface="Tahoma"/>
                <a:cs typeface="Tahoma"/>
              </a:rPr>
              <a:t>I  </a:t>
            </a:r>
            <a:r>
              <a:rPr sz="1400" spc="-64" dirty="0">
                <a:solidFill>
                  <a:srgbClr val="0000FF"/>
                </a:solidFill>
                <a:latin typeface="Tahoma"/>
                <a:cs typeface="Tahoma"/>
              </a:rPr>
              <a:t>know </a:t>
            </a:r>
            <a:r>
              <a:rPr sz="1400" spc="-68" dirty="0">
                <a:solidFill>
                  <a:srgbClr val="0000FF"/>
                </a:solidFill>
                <a:latin typeface="Tahoma"/>
                <a:cs typeface="Tahoma"/>
              </a:rPr>
              <a:t>you </a:t>
            </a:r>
            <a:r>
              <a:rPr sz="1400" spc="-80" dirty="0">
                <a:solidFill>
                  <a:srgbClr val="0000FF"/>
                </a:solidFill>
                <a:latin typeface="Tahoma"/>
                <a:cs typeface="Tahoma"/>
              </a:rPr>
              <a:t>are </a:t>
            </a:r>
            <a:r>
              <a:rPr sz="1400" spc="-20" dirty="0">
                <a:solidFill>
                  <a:srgbClr val="0000FF"/>
                </a:solidFill>
                <a:latin typeface="Tahoma"/>
                <a:cs typeface="Tahoma"/>
              </a:rPr>
              <a:t> </a:t>
            </a:r>
            <a:r>
              <a:rPr sz="1400" spc="-64" dirty="0">
                <a:solidFill>
                  <a:srgbClr val="0000FF"/>
                </a:solidFill>
                <a:latin typeface="Tahoma"/>
                <a:cs typeface="Tahoma"/>
              </a:rPr>
              <a:t>supposed</a:t>
            </a:r>
            <a:r>
              <a:rPr sz="1400" spc="100" dirty="0">
                <a:solidFill>
                  <a:srgbClr val="0000FF"/>
                </a:solidFill>
                <a:latin typeface="Tahoma"/>
                <a:cs typeface="Tahoma"/>
              </a:rPr>
              <a:t> </a:t>
            </a:r>
            <a:r>
              <a:rPr sz="1400" spc="-8" dirty="0">
                <a:solidFill>
                  <a:srgbClr val="0000FF"/>
                </a:solidFill>
                <a:latin typeface="Tahoma"/>
                <a:cs typeface="Tahoma"/>
              </a:rPr>
              <a:t>to  </a:t>
            </a:r>
            <a:r>
              <a:rPr sz="1400" dirty="0">
                <a:solidFill>
                  <a:srgbClr val="0000FF"/>
                </a:solidFill>
                <a:latin typeface="Tahoma"/>
                <a:cs typeface="Tahoma"/>
              </a:rPr>
              <a:t>trick</a:t>
            </a:r>
            <a:r>
              <a:rPr sz="1400" spc="-32" dirty="0">
                <a:solidFill>
                  <a:srgbClr val="0000FF"/>
                </a:solidFill>
                <a:latin typeface="Tahoma"/>
                <a:cs typeface="Tahoma"/>
              </a:rPr>
              <a:t> </a:t>
            </a:r>
            <a:r>
              <a:rPr sz="1400" spc="-72" dirty="0">
                <a:solidFill>
                  <a:srgbClr val="0000FF"/>
                </a:solidFill>
                <a:latin typeface="Tahoma"/>
                <a:cs typeface="Tahoma"/>
              </a:rPr>
              <a:t>me.</a:t>
            </a:r>
            <a:endParaRPr sz="1400">
              <a:latin typeface="Tahoma"/>
              <a:cs typeface="Tahoma"/>
            </a:endParaRPr>
          </a:p>
          <a:p>
            <a:pPr marL="10201" marR="4080">
              <a:lnSpc>
                <a:spcPct val="100800"/>
              </a:lnSpc>
              <a:spcBef>
                <a:spcPts val="1032"/>
              </a:spcBef>
            </a:pPr>
            <a:r>
              <a:rPr sz="1400" spc="-20" dirty="0">
                <a:solidFill>
                  <a:srgbClr val="FF0000"/>
                </a:solidFill>
                <a:latin typeface="Tahoma"/>
                <a:cs typeface="Tahoma"/>
              </a:rPr>
              <a:t>Scott:</a:t>
            </a:r>
            <a:r>
              <a:rPr sz="1400" spc="124" dirty="0">
                <a:solidFill>
                  <a:srgbClr val="FF0000"/>
                </a:solidFill>
                <a:latin typeface="Tahoma"/>
                <a:cs typeface="Tahoma"/>
              </a:rPr>
              <a:t> </a:t>
            </a:r>
            <a:r>
              <a:rPr sz="1400" spc="-12" dirty="0">
                <a:solidFill>
                  <a:srgbClr val="FF0000"/>
                </a:solidFill>
                <a:latin typeface="Tahoma"/>
                <a:cs typeface="Tahoma"/>
              </a:rPr>
              <a:t>No,</a:t>
            </a:r>
            <a:r>
              <a:rPr sz="1400" spc="-84" dirty="0">
                <a:solidFill>
                  <a:srgbClr val="FF0000"/>
                </a:solidFill>
                <a:latin typeface="Tahoma"/>
                <a:cs typeface="Tahoma"/>
              </a:rPr>
              <a:t> </a:t>
            </a:r>
            <a:r>
              <a:rPr sz="1400" spc="-137" dirty="0">
                <a:solidFill>
                  <a:srgbClr val="FF0000"/>
                </a:solidFill>
                <a:latin typeface="Tahoma"/>
                <a:cs typeface="Tahoma"/>
              </a:rPr>
              <a:t>I</a:t>
            </a:r>
            <a:r>
              <a:rPr sz="1400" spc="-116" dirty="0">
                <a:solidFill>
                  <a:srgbClr val="FF0000"/>
                </a:solidFill>
                <a:latin typeface="Tahoma"/>
                <a:cs typeface="Tahoma"/>
              </a:rPr>
              <a:t> </a:t>
            </a:r>
            <a:r>
              <a:rPr sz="1400" spc="-84" dirty="0">
                <a:solidFill>
                  <a:srgbClr val="FF0000"/>
                </a:solidFill>
                <a:latin typeface="Tahoma"/>
                <a:cs typeface="Tahoma"/>
              </a:rPr>
              <a:t>need</a:t>
            </a:r>
            <a:r>
              <a:rPr sz="1400" spc="-116" dirty="0">
                <a:solidFill>
                  <a:srgbClr val="FF0000"/>
                </a:solidFill>
                <a:latin typeface="Tahoma"/>
                <a:cs typeface="Tahoma"/>
              </a:rPr>
              <a:t> </a:t>
            </a:r>
            <a:r>
              <a:rPr sz="1400" spc="-8" dirty="0">
                <a:solidFill>
                  <a:srgbClr val="FF0000"/>
                </a:solidFill>
                <a:latin typeface="Tahoma"/>
                <a:cs typeface="Tahoma"/>
              </a:rPr>
              <a:t>to</a:t>
            </a:r>
            <a:r>
              <a:rPr sz="1400" spc="-116" dirty="0">
                <a:solidFill>
                  <a:srgbClr val="FF0000"/>
                </a:solidFill>
                <a:latin typeface="Tahoma"/>
                <a:cs typeface="Tahoma"/>
              </a:rPr>
              <a:t> </a:t>
            </a:r>
            <a:r>
              <a:rPr sz="1400" spc="-64" dirty="0">
                <a:solidFill>
                  <a:srgbClr val="FF0000"/>
                </a:solidFill>
                <a:latin typeface="Tahoma"/>
                <a:cs typeface="Tahoma"/>
              </a:rPr>
              <a:t>know</a:t>
            </a:r>
            <a:r>
              <a:rPr sz="1400" spc="-116" dirty="0">
                <a:solidFill>
                  <a:srgbClr val="FF0000"/>
                </a:solidFill>
                <a:latin typeface="Tahoma"/>
                <a:cs typeface="Tahoma"/>
              </a:rPr>
              <a:t> </a:t>
            </a:r>
            <a:r>
              <a:rPr sz="1400" spc="-8" dirty="0">
                <a:solidFill>
                  <a:srgbClr val="FF0000"/>
                </a:solidFill>
                <a:latin typeface="Tahoma"/>
                <a:cs typeface="Tahoma"/>
              </a:rPr>
              <a:t>that</a:t>
            </a:r>
            <a:r>
              <a:rPr sz="1400" spc="-112" dirty="0">
                <a:solidFill>
                  <a:srgbClr val="FF0000"/>
                </a:solidFill>
                <a:latin typeface="Tahoma"/>
                <a:cs typeface="Tahoma"/>
              </a:rPr>
              <a:t> </a:t>
            </a:r>
            <a:r>
              <a:rPr sz="1400" spc="-40" dirty="0">
                <a:solidFill>
                  <a:srgbClr val="FF0000"/>
                </a:solidFill>
                <a:latin typeface="Tahoma"/>
                <a:cs typeface="Tahoma"/>
              </a:rPr>
              <a:t>you’re</a:t>
            </a:r>
            <a:r>
              <a:rPr sz="1400" spc="-112" dirty="0">
                <a:solidFill>
                  <a:srgbClr val="FF0000"/>
                </a:solidFill>
                <a:latin typeface="Tahoma"/>
                <a:cs typeface="Tahoma"/>
              </a:rPr>
              <a:t> </a:t>
            </a:r>
            <a:r>
              <a:rPr sz="1400" spc="-24" dirty="0">
                <a:solidFill>
                  <a:srgbClr val="FF0000"/>
                </a:solidFill>
                <a:latin typeface="Tahoma"/>
                <a:cs typeface="Tahoma"/>
              </a:rPr>
              <a:t>not</a:t>
            </a:r>
            <a:r>
              <a:rPr sz="1400" spc="-116" dirty="0">
                <a:solidFill>
                  <a:srgbClr val="FF0000"/>
                </a:solidFill>
                <a:latin typeface="Tahoma"/>
                <a:cs typeface="Tahoma"/>
              </a:rPr>
              <a:t> </a:t>
            </a:r>
            <a:r>
              <a:rPr sz="1400" spc="-60" dirty="0">
                <a:solidFill>
                  <a:srgbClr val="FF0000"/>
                </a:solidFill>
                <a:latin typeface="Tahoma"/>
                <a:cs typeface="Tahoma"/>
              </a:rPr>
              <a:t>a</a:t>
            </a:r>
            <a:r>
              <a:rPr sz="1400" spc="-112" dirty="0">
                <a:solidFill>
                  <a:srgbClr val="FF0000"/>
                </a:solidFill>
                <a:latin typeface="Tahoma"/>
                <a:cs typeface="Tahoma"/>
              </a:rPr>
              <a:t> </a:t>
            </a:r>
            <a:r>
              <a:rPr sz="1400" spc="-20" dirty="0">
                <a:solidFill>
                  <a:srgbClr val="FF0000"/>
                </a:solidFill>
                <a:latin typeface="Tahoma"/>
                <a:cs typeface="Tahoma"/>
              </a:rPr>
              <a:t>chatbot.</a:t>
            </a:r>
            <a:r>
              <a:rPr sz="1400" spc="153" dirty="0">
                <a:solidFill>
                  <a:srgbClr val="FF0000"/>
                </a:solidFill>
                <a:latin typeface="Tahoma"/>
                <a:cs typeface="Tahoma"/>
              </a:rPr>
              <a:t> </a:t>
            </a:r>
            <a:r>
              <a:rPr sz="1400" spc="-40" dirty="0">
                <a:solidFill>
                  <a:srgbClr val="FF0000"/>
                </a:solidFill>
                <a:latin typeface="Tahoma"/>
                <a:cs typeface="Tahoma"/>
              </a:rPr>
              <a:t>Please</a:t>
            </a:r>
            <a:r>
              <a:rPr sz="1400" spc="-116" dirty="0">
                <a:solidFill>
                  <a:srgbClr val="FF0000"/>
                </a:solidFill>
                <a:latin typeface="Tahoma"/>
                <a:cs typeface="Tahoma"/>
              </a:rPr>
              <a:t> </a:t>
            </a:r>
            <a:r>
              <a:rPr sz="1400" spc="-32" dirty="0">
                <a:solidFill>
                  <a:srgbClr val="FF0000"/>
                </a:solidFill>
                <a:latin typeface="Tahoma"/>
                <a:cs typeface="Tahoma"/>
              </a:rPr>
              <a:t>just</a:t>
            </a:r>
            <a:r>
              <a:rPr sz="1400" spc="-116" dirty="0">
                <a:solidFill>
                  <a:srgbClr val="FF0000"/>
                </a:solidFill>
                <a:latin typeface="Tahoma"/>
                <a:cs typeface="Tahoma"/>
              </a:rPr>
              <a:t> </a:t>
            </a:r>
            <a:r>
              <a:rPr sz="1400" spc="-80" dirty="0">
                <a:solidFill>
                  <a:srgbClr val="FF0000"/>
                </a:solidFill>
                <a:latin typeface="Tahoma"/>
                <a:cs typeface="Tahoma"/>
              </a:rPr>
              <a:t>answer</a:t>
            </a:r>
            <a:r>
              <a:rPr sz="1400" spc="-112" dirty="0">
                <a:solidFill>
                  <a:srgbClr val="FF0000"/>
                </a:solidFill>
                <a:latin typeface="Tahoma"/>
                <a:cs typeface="Tahoma"/>
              </a:rPr>
              <a:t> </a:t>
            </a:r>
            <a:r>
              <a:rPr sz="1400" spc="-44" dirty="0">
                <a:solidFill>
                  <a:srgbClr val="FF0000"/>
                </a:solidFill>
                <a:latin typeface="Tahoma"/>
                <a:cs typeface="Tahoma"/>
              </a:rPr>
              <a:t>the</a:t>
            </a:r>
            <a:r>
              <a:rPr sz="1400" spc="-112" dirty="0">
                <a:solidFill>
                  <a:srgbClr val="FF0000"/>
                </a:solidFill>
                <a:latin typeface="Tahoma"/>
                <a:cs typeface="Tahoma"/>
              </a:rPr>
              <a:t> </a:t>
            </a:r>
            <a:r>
              <a:rPr sz="1400" spc="-48" dirty="0">
                <a:solidFill>
                  <a:srgbClr val="FF0000"/>
                </a:solidFill>
                <a:latin typeface="Tahoma"/>
                <a:cs typeface="Tahoma"/>
              </a:rPr>
              <a:t>question</a:t>
            </a:r>
            <a:r>
              <a:rPr sz="1400" spc="-116" dirty="0">
                <a:solidFill>
                  <a:srgbClr val="FF0000"/>
                </a:solidFill>
                <a:latin typeface="Tahoma"/>
                <a:cs typeface="Tahoma"/>
              </a:rPr>
              <a:t> </a:t>
            </a:r>
            <a:r>
              <a:rPr sz="1400" spc="-44" dirty="0">
                <a:solidFill>
                  <a:srgbClr val="FF0000"/>
                </a:solidFill>
                <a:latin typeface="Tahoma"/>
                <a:cs typeface="Tahoma"/>
              </a:rPr>
              <a:t>straightforwardly:  </a:t>
            </a:r>
            <a:r>
              <a:rPr sz="1400" spc="-80" dirty="0">
                <a:solidFill>
                  <a:srgbClr val="FF0000"/>
                </a:solidFill>
                <a:latin typeface="Tahoma"/>
                <a:cs typeface="Tahoma"/>
              </a:rPr>
              <a:t>how </a:t>
            </a:r>
            <a:r>
              <a:rPr sz="1400" spc="-56" dirty="0">
                <a:solidFill>
                  <a:srgbClr val="FF0000"/>
                </a:solidFill>
                <a:latin typeface="Tahoma"/>
                <a:cs typeface="Tahoma"/>
              </a:rPr>
              <a:t>many </a:t>
            </a:r>
            <a:r>
              <a:rPr sz="1400" spc="-64" dirty="0">
                <a:solidFill>
                  <a:srgbClr val="FF0000"/>
                </a:solidFill>
                <a:latin typeface="Tahoma"/>
                <a:cs typeface="Tahoma"/>
              </a:rPr>
              <a:t>legs </a:t>
            </a:r>
            <a:r>
              <a:rPr sz="1400" spc="-68" dirty="0">
                <a:solidFill>
                  <a:srgbClr val="FF0000"/>
                </a:solidFill>
                <a:latin typeface="Tahoma"/>
                <a:cs typeface="Tahoma"/>
              </a:rPr>
              <a:t>does </a:t>
            </a:r>
            <a:r>
              <a:rPr sz="1400" spc="-60" dirty="0">
                <a:solidFill>
                  <a:srgbClr val="FF0000"/>
                </a:solidFill>
                <a:latin typeface="Tahoma"/>
                <a:cs typeface="Tahoma"/>
              </a:rPr>
              <a:t>an </a:t>
            </a:r>
            <a:r>
              <a:rPr sz="1400" spc="-24" dirty="0">
                <a:solidFill>
                  <a:srgbClr val="FF0000"/>
                </a:solidFill>
                <a:latin typeface="Tahoma"/>
                <a:cs typeface="Tahoma"/>
              </a:rPr>
              <a:t>ant </a:t>
            </a:r>
            <a:r>
              <a:rPr sz="1400" spc="40" dirty="0">
                <a:solidFill>
                  <a:srgbClr val="FF0000"/>
                </a:solidFill>
                <a:latin typeface="Tahoma"/>
                <a:cs typeface="Tahoma"/>
              </a:rPr>
              <a:t> </a:t>
            </a:r>
            <a:r>
              <a:rPr sz="1400" spc="-56" dirty="0">
                <a:solidFill>
                  <a:srgbClr val="FF0000"/>
                </a:solidFill>
                <a:latin typeface="Tahoma"/>
                <a:cs typeface="Tahoma"/>
              </a:rPr>
              <a:t>have?</a:t>
            </a:r>
            <a:endParaRPr sz="1400">
              <a:latin typeface="Tahoma"/>
              <a:cs typeface="Tahoma"/>
            </a:endParaRPr>
          </a:p>
          <a:p>
            <a:pPr>
              <a:spcBef>
                <a:spcPts val="32"/>
              </a:spcBef>
            </a:pPr>
            <a:endParaRPr sz="1600">
              <a:latin typeface="Times New Roman"/>
              <a:cs typeface="Times New Roman"/>
            </a:endParaRPr>
          </a:p>
          <a:p>
            <a:pPr marL="10201"/>
            <a:r>
              <a:rPr sz="1400" spc="-68" dirty="0">
                <a:solidFill>
                  <a:srgbClr val="0000FF"/>
                </a:solidFill>
                <a:latin typeface="Tahoma"/>
                <a:cs typeface="Tahoma"/>
              </a:rPr>
              <a:t>Eugene:  </a:t>
            </a:r>
            <a:r>
              <a:rPr sz="1400" spc="-40" dirty="0">
                <a:solidFill>
                  <a:srgbClr val="0000FF"/>
                </a:solidFill>
                <a:latin typeface="Tahoma"/>
                <a:cs typeface="Tahoma"/>
              </a:rPr>
              <a:t>Something </a:t>
            </a:r>
            <a:r>
              <a:rPr sz="1400" spc="-76" dirty="0">
                <a:solidFill>
                  <a:srgbClr val="0000FF"/>
                </a:solidFill>
                <a:latin typeface="Tahoma"/>
                <a:cs typeface="Tahoma"/>
              </a:rPr>
              <a:t>between </a:t>
            </a:r>
            <a:r>
              <a:rPr sz="1400" spc="-64" dirty="0">
                <a:solidFill>
                  <a:srgbClr val="0000FF"/>
                </a:solidFill>
                <a:latin typeface="Tahoma"/>
                <a:cs typeface="Tahoma"/>
              </a:rPr>
              <a:t>2 </a:t>
            </a:r>
            <a:r>
              <a:rPr sz="1400" spc="-56" dirty="0">
                <a:solidFill>
                  <a:srgbClr val="0000FF"/>
                </a:solidFill>
                <a:latin typeface="Tahoma"/>
                <a:cs typeface="Tahoma"/>
              </a:rPr>
              <a:t>and </a:t>
            </a:r>
            <a:r>
              <a:rPr sz="1400" spc="-48" dirty="0">
                <a:solidFill>
                  <a:srgbClr val="0000FF"/>
                </a:solidFill>
                <a:latin typeface="Tahoma"/>
                <a:cs typeface="Tahoma"/>
              </a:rPr>
              <a:t>4.  </a:t>
            </a:r>
            <a:r>
              <a:rPr sz="1400" spc="-24" dirty="0">
                <a:solidFill>
                  <a:srgbClr val="0000FF"/>
                </a:solidFill>
                <a:latin typeface="Tahoma"/>
                <a:cs typeface="Tahoma"/>
              </a:rPr>
              <a:t>Maybe, </a:t>
            </a:r>
            <a:r>
              <a:rPr sz="1400" spc="-44" dirty="0">
                <a:solidFill>
                  <a:srgbClr val="0000FF"/>
                </a:solidFill>
                <a:latin typeface="Tahoma"/>
                <a:cs typeface="Tahoma"/>
              </a:rPr>
              <a:t>three?  </a:t>
            </a:r>
            <a:r>
              <a:rPr sz="1400" spc="-24" dirty="0">
                <a:solidFill>
                  <a:srgbClr val="0000FF"/>
                </a:solidFill>
                <a:latin typeface="Tahoma"/>
                <a:cs typeface="Tahoma"/>
              </a:rPr>
              <a:t>:-))) </a:t>
            </a:r>
            <a:r>
              <a:rPr sz="1400" spc="-16" dirty="0">
                <a:solidFill>
                  <a:srgbClr val="0000FF"/>
                </a:solidFill>
                <a:latin typeface="Tahoma"/>
                <a:cs typeface="Tahoma"/>
              </a:rPr>
              <a:t>Oh, </a:t>
            </a:r>
            <a:r>
              <a:rPr sz="1400" spc="-40" dirty="0">
                <a:solidFill>
                  <a:srgbClr val="0000FF"/>
                </a:solidFill>
                <a:latin typeface="Tahoma"/>
                <a:cs typeface="Tahoma"/>
              </a:rPr>
              <a:t>what </a:t>
            </a:r>
            <a:r>
              <a:rPr sz="1400" spc="-60" dirty="0">
                <a:solidFill>
                  <a:srgbClr val="0000FF"/>
                </a:solidFill>
                <a:latin typeface="Tahoma"/>
                <a:cs typeface="Tahoma"/>
              </a:rPr>
              <a:t>a </a:t>
            </a:r>
            <a:r>
              <a:rPr sz="1400" spc="-12" dirty="0">
                <a:solidFill>
                  <a:srgbClr val="0000FF"/>
                </a:solidFill>
                <a:latin typeface="Tahoma"/>
                <a:cs typeface="Tahoma"/>
              </a:rPr>
              <a:t>fruitful</a:t>
            </a:r>
            <a:r>
              <a:rPr sz="1400" spc="293" dirty="0">
                <a:solidFill>
                  <a:srgbClr val="0000FF"/>
                </a:solidFill>
                <a:latin typeface="Tahoma"/>
                <a:cs typeface="Tahoma"/>
              </a:rPr>
              <a:t> </a:t>
            </a:r>
            <a:r>
              <a:rPr sz="1400" spc="-44" dirty="0">
                <a:solidFill>
                  <a:srgbClr val="0000FF"/>
                </a:solidFill>
                <a:latin typeface="Tahoma"/>
                <a:cs typeface="Tahoma"/>
              </a:rPr>
              <a:t>conversation;-)</a:t>
            </a:r>
            <a:endParaRPr sz="1400">
              <a:latin typeface="Tahoma"/>
              <a:cs typeface="Tahoma"/>
            </a:endParaRPr>
          </a:p>
          <a:p>
            <a:pPr>
              <a:spcBef>
                <a:spcPts val="28"/>
              </a:spcBef>
            </a:pPr>
            <a:endParaRPr sz="1400">
              <a:latin typeface="Times New Roman"/>
              <a:cs typeface="Times New Roman"/>
            </a:endParaRPr>
          </a:p>
          <a:p>
            <a:pPr marL="10201" marR="4080">
              <a:lnSpc>
                <a:spcPct val="100800"/>
              </a:lnSpc>
              <a:tabLst>
                <a:tab pos="577866" algn="l"/>
                <a:tab pos="5192636" algn="l"/>
              </a:tabLst>
            </a:pPr>
            <a:r>
              <a:rPr sz="1400" spc="-20" dirty="0">
                <a:solidFill>
                  <a:srgbClr val="FF0000"/>
                </a:solidFill>
                <a:latin typeface="Tahoma"/>
                <a:cs typeface="Tahoma"/>
              </a:rPr>
              <a:t>Scott:	</a:t>
            </a:r>
            <a:r>
              <a:rPr sz="1400" spc="4" dirty="0">
                <a:solidFill>
                  <a:srgbClr val="FF0000"/>
                </a:solidFill>
                <a:latin typeface="Tahoma"/>
                <a:cs typeface="Tahoma"/>
              </a:rPr>
              <a:t>Do </a:t>
            </a:r>
            <a:r>
              <a:rPr sz="1400" spc="-68" dirty="0">
                <a:solidFill>
                  <a:srgbClr val="FF0000"/>
                </a:solidFill>
                <a:latin typeface="Tahoma"/>
                <a:cs typeface="Tahoma"/>
              </a:rPr>
              <a:t>you  </a:t>
            </a:r>
            <a:r>
              <a:rPr sz="1400" spc="-52" dirty="0">
                <a:solidFill>
                  <a:srgbClr val="FF0000"/>
                </a:solidFill>
                <a:latin typeface="Tahoma"/>
                <a:cs typeface="Tahoma"/>
              </a:rPr>
              <a:t>understand </a:t>
            </a:r>
            <a:r>
              <a:rPr sz="1400" spc="-64" dirty="0">
                <a:solidFill>
                  <a:srgbClr val="FF0000"/>
                </a:solidFill>
                <a:latin typeface="Tahoma"/>
                <a:cs typeface="Tahoma"/>
              </a:rPr>
              <a:t>why  </a:t>
            </a:r>
            <a:r>
              <a:rPr sz="1400" spc="-32" dirty="0">
                <a:solidFill>
                  <a:srgbClr val="FF0000"/>
                </a:solidFill>
                <a:latin typeface="Tahoma"/>
                <a:cs typeface="Tahoma"/>
              </a:rPr>
              <a:t>I’m </a:t>
            </a:r>
            <a:r>
              <a:rPr sz="1400" spc="-44" dirty="0">
                <a:solidFill>
                  <a:srgbClr val="FF0000"/>
                </a:solidFill>
                <a:latin typeface="Tahoma"/>
                <a:cs typeface="Tahoma"/>
              </a:rPr>
              <a:t>asking </a:t>
            </a:r>
            <a:r>
              <a:rPr sz="1400" spc="-56" dirty="0">
                <a:solidFill>
                  <a:srgbClr val="FF0000"/>
                </a:solidFill>
                <a:latin typeface="Tahoma"/>
                <a:cs typeface="Tahoma"/>
              </a:rPr>
              <a:t>such </a:t>
            </a:r>
            <a:r>
              <a:rPr sz="1400" spc="-4" dirty="0">
                <a:solidFill>
                  <a:srgbClr val="FF0000"/>
                </a:solidFill>
                <a:latin typeface="Tahoma"/>
                <a:cs typeface="Tahoma"/>
              </a:rPr>
              <a:t> </a:t>
            </a:r>
            <a:r>
              <a:rPr sz="1400" spc="-40" dirty="0">
                <a:solidFill>
                  <a:srgbClr val="FF0000"/>
                </a:solidFill>
                <a:latin typeface="Tahoma"/>
                <a:cs typeface="Tahoma"/>
              </a:rPr>
              <a:t>basic</a:t>
            </a:r>
            <a:r>
              <a:rPr sz="1400" spc="129" dirty="0">
                <a:solidFill>
                  <a:srgbClr val="FF0000"/>
                </a:solidFill>
                <a:latin typeface="Tahoma"/>
                <a:cs typeface="Tahoma"/>
              </a:rPr>
              <a:t> </a:t>
            </a:r>
            <a:r>
              <a:rPr sz="1400" spc="-44" dirty="0">
                <a:solidFill>
                  <a:srgbClr val="FF0000"/>
                </a:solidFill>
                <a:latin typeface="Tahoma"/>
                <a:cs typeface="Tahoma"/>
              </a:rPr>
              <a:t>questions?	</a:t>
            </a:r>
            <a:r>
              <a:rPr sz="1400" spc="4" dirty="0">
                <a:solidFill>
                  <a:srgbClr val="FF0000"/>
                </a:solidFill>
                <a:latin typeface="Tahoma"/>
                <a:cs typeface="Tahoma"/>
              </a:rPr>
              <a:t>Do </a:t>
            </a:r>
            <a:r>
              <a:rPr sz="1400" spc="-68" dirty="0">
                <a:solidFill>
                  <a:srgbClr val="FF0000"/>
                </a:solidFill>
                <a:latin typeface="Tahoma"/>
                <a:cs typeface="Tahoma"/>
              </a:rPr>
              <a:t>you </a:t>
            </a:r>
            <a:r>
              <a:rPr sz="1400" spc="-44" dirty="0">
                <a:solidFill>
                  <a:srgbClr val="FF0000"/>
                </a:solidFill>
                <a:latin typeface="Tahoma"/>
                <a:cs typeface="Tahoma"/>
              </a:rPr>
              <a:t>realize </a:t>
            </a:r>
            <a:r>
              <a:rPr sz="1400" spc="-32" dirty="0">
                <a:solidFill>
                  <a:srgbClr val="FF0000"/>
                </a:solidFill>
                <a:latin typeface="Tahoma"/>
                <a:cs typeface="Tahoma"/>
              </a:rPr>
              <a:t>I’m just </a:t>
            </a:r>
            <a:r>
              <a:rPr sz="1400" spc="309" dirty="0">
                <a:solidFill>
                  <a:srgbClr val="FF0000"/>
                </a:solidFill>
                <a:latin typeface="Tahoma"/>
                <a:cs typeface="Tahoma"/>
              </a:rPr>
              <a:t> </a:t>
            </a:r>
            <a:r>
              <a:rPr sz="1400" spc="-24" dirty="0">
                <a:solidFill>
                  <a:srgbClr val="FF0000"/>
                </a:solidFill>
                <a:latin typeface="Tahoma"/>
                <a:cs typeface="Tahoma"/>
              </a:rPr>
              <a:t>trying</a:t>
            </a:r>
            <a:r>
              <a:rPr sz="1400" spc="116" dirty="0">
                <a:solidFill>
                  <a:srgbClr val="FF0000"/>
                </a:solidFill>
                <a:latin typeface="Tahoma"/>
                <a:cs typeface="Tahoma"/>
              </a:rPr>
              <a:t> </a:t>
            </a:r>
            <a:r>
              <a:rPr sz="1400" spc="-8" dirty="0">
                <a:solidFill>
                  <a:srgbClr val="FF0000"/>
                </a:solidFill>
                <a:latin typeface="Tahoma"/>
                <a:cs typeface="Tahoma"/>
              </a:rPr>
              <a:t>to  </a:t>
            </a:r>
            <a:r>
              <a:rPr sz="1400" spc="-56" dirty="0">
                <a:solidFill>
                  <a:srgbClr val="FF0000"/>
                </a:solidFill>
                <a:latin typeface="Tahoma"/>
                <a:cs typeface="Tahoma"/>
              </a:rPr>
              <a:t>unmask </a:t>
            </a:r>
            <a:r>
              <a:rPr sz="1400" spc="-68" dirty="0">
                <a:solidFill>
                  <a:srgbClr val="FF0000"/>
                </a:solidFill>
                <a:latin typeface="Tahoma"/>
                <a:cs typeface="Tahoma"/>
              </a:rPr>
              <a:t>you </a:t>
            </a:r>
            <a:r>
              <a:rPr sz="1400" spc="-76" dirty="0">
                <a:solidFill>
                  <a:srgbClr val="FF0000"/>
                </a:solidFill>
                <a:latin typeface="Tahoma"/>
                <a:cs typeface="Tahoma"/>
              </a:rPr>
              <a:t>as </a:t>
            </a:r>
            <a:r>
              <a:rPr sz="1400" spc="-60" dirty="0">
                <a:solidFill>
                  <a:srgbClr val="FF0000"/>
                </a:solidFill>
                <a:latin typeface="Tahoma"/>
                <a:cs typeface="Tahoma"/>
              </a:rPr>
              <a:t>a </a:t>
            </a:r>
            <a:r>
              <a:rPr sz="1400" spc="-24" dirty="0">
                <a:solidFill>
                  <a:srgbClr val="FF0000"/>
                </a:solidFill>
                <a:latin typeface="Tahoma"/>
                <a:cs typeface="Tahoma"/>
              </a:rPr>
              <a:t>robot </a:t>
            </a:r>
            <a:r>
              <a:rPr sz="1400" spc="-76" dirty="0">
                <a:solidFill>
                  <a:srgbClr val="FF0000"/>
                </a:solidFill>
                <a:latin typeface="Tahoma"/>
                <a:cs typeface="Tahoma"/>
              </a:rPr>
              <a:t>as </a:t>
            </a:r>
            <a:r>
              <a:rPr sz="1400" spc="-24" dirty="0">
                <a:solidFill>
                  <a:srgbClr val="FF0000"/>
                </a:solidFill>
                <a:latin typeface="Tahoma"/>
                <a:cs typeface="Tahoma"/>
              </a:rPr>
              <a:t>quickly </a:t>
            </a:r>
            <a:r>
              <a:rPr sz="1400" spc="-76" dirty="0">
                <a:solidFill>
                  <a:srgbClr val="FF0000"/>
                </a:solidFill>
                <a:latin typeface="Tahoma"/>
                <a:cs typeface="Tahoma"/>
              </a:rPr>
              <a:t>as </a:t>
            </a:r>
            <a:r>
              <a:rPr sz="1400" spc="-48" dirty="0">
                <a:solidFill>
                  <a:srgbClr val="FF0000"/>
                </a:solidFill>
                <a:latin typeface="Tahoma"/>
                <a:cs typeface="Tahoma"/>
              </a:rPr>
              <a:t>possible, </a:t>
            </a:r>
            <a:r>
              <a:rPr sz="1400" spc="-36" dirty="0">
                <a:solidFill>
                  <a:srgbClr val="FF0000"/>
                </a:solidFill>
                <a:latin typeface="Tahoma"/>
                <a:cs typeface="Tahoma"/>
              </a:rPr>
              <a:t>like </a:t>
            </a:r>
            <a:r>
              <a:rPr sz="1400" spc="-20" dirty="0">
                <a:solidFill>
                  <a:srgbClr val="FF0000"/>
                </a:solidFill>
                <a:latin typeface="Tahoma"/>
                <a:cs typeface="Tahoma"/>
              </a:rPr>
              <a:t>in </a:t>
            </a:r>
            <a:r>
              <a:rPr sz="1400" spc="-44" dirty="0">
                <a:solidFill>
                  <a:srgbClr val="FF0000"/>
                </a:solidFill>
                <a:latin typeface="Tahoma"/>
                <a:cs typeface="Tahoma"/>
              </a:rPr>
              <a:t>the </a:t>
            </a:r>
            <a:r>
              <a:rPr sz="1400" spc="-52" dirty="0">
                <a:solidFill>
                  <a:srgbClr val="FF0000"/>
                </a:solidFill>
                <a:latin typeface="Tahoma"/>
                <a:cs typeface="Tahoma"/>
              </a:rPr>
              <a:t>movie  </a:t>
            </a:r>
            <a:r>
              <a:rPr sz="1400" spc="341" dirty="0">
                <a:solidFill>
                  <a:srgbClr val="FF0000"/>
                </a:solidFill>
                <a:latin typeface="Tahoma"/>
                <a:cs typeface="Tahoma"/>
              </a:rPr>
              <a:t> </a:t>
            </a:r>
            <a:r>
              <a:rPr sz="1400" spc="8" dirty="0">
                <a:solidFill>
                  <a:srgbClr val="FF0000"/>
                </a:solidFill>
                <a:latin typeface="Tahoma"/>
                <a:cs typeface="Tahoma"/>
              </a:rPr>
              <a:t>”Blade </a:t>
            </a:r>
            <a:r>
              <a:rPr sz="1400" spc="-16" dirty="0">
                <a:solidFill>
                  <a:srgbClr val="FF0000"/>
                </a:solidFill>
                <a:latin typeface="Tahoma"/>
                <a:cs typeface="Tahoma"/>
              </a:rPr>
              <a:t>Runner”?</a:t>
            </a:r>
            <a:endParaRPr sz="1400">
              <a:latin typeface="Tahoma"/>
              <a:cs typeface="Tahoma"/>
            </a:endParaRPr>
          </a:p>
        </p:txBody>
      </p:sp>
    </p:spTree>
    <p:extLst>
      <p:ext uri="{BB962C8B-B14F-4D97-AF65-F5344CB8AC3E}">
        <p14:creationId xmlns:p14="http://schemas.microsoft.com/office/powerpoint/2010/main" val="2050473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Who</a:t>
            </a:r>
            <a:r>
              <a:rPr kumimoji="1" lang="zh-CN" altLang="en-US" dirty="0" smtClean="0"/>
              <a:t> </a:t>
            </a:r>
            <a:r>
              <a:rPr kumimoji="1" lang="en-US" altLang="zh-CN" dirty="0" smtClean="0"/>
              <a:t>has</a:t>
            </a:r>
            <a:r>
              <a:rPr kumimoji="1" lang="zh-CN" altLang="en-US" dirty="0" smtClean="0"/>
              <a:t> </a:t>
            </a:r>
            <a:r>
              <a:rPr kumimoji="1" lang="en-US" altLang="zh-CN" dirty="0" smtClean="0"/>
              <a:t>passed</a:t>
            </a:r>
            <a:r>
              <a:rPr kumimoji="1" lang="zh-CN" altLang="en-US" dirty="0" smtClean="0"/>
              <a:t> </a:t>
            </a:r>
            <a:r>
              <a:rPr kumimoji="1" lang="en-US" altLang="zh-CN" dirty="0" smtClean="0"/>
              <a:t>Turing</a:t>
            </a:r>
            <a:r>
              <a:rPr kumimoji="1" lang="zh-CN" altLang="en-US" dirty="0" smtClean="0"/>
              <a:t> </a:t>
            </a:r>
            <a:r>
              <a:rPr kumimoji="1" lang="en-US" altLang="zh-CN" dirty="0" smtClean="0"/>
              <a:t>Test?</a:t>
            </a:r>
            <a:endParaRPr kumimoji="1" lang="zh-CN" altLang="en-US" dirty="0"/>
          </a:p>
        </p:txBody>
      </p:sp>
      <p:sp>
        <p:nvSpPr>
          <p:cNvPr id="4" name="object 3"/>
          <p:cNvSpPr/>
          <p:nvPr/>
        </p:nvSpPr>
        <p:spPr>
          <a:xfrm>
            <a:off x="533400" y="912330"/>
            <a:ext cx="3438906" cy="1659420"/>
          </a:xfrm>
          <a:prstGeom prst="rect">
            <a:avLst/>
          </a:prstGeom>
          <a:blipFill>
            <a:blip r:embed="rId2" cstate="print"/>
            <a:stretch>
              <a:fillRect/>
            </a:stretch>
          </a:blipFill>
        </p:spPr>
        <p:txBody>
          <a:bodyPr wrap="square" lIns="0" tIns="0" rIns="0" bIns="0" rtlCol="0"/>
          <a:lstStyle/>
          <a:p>
            <a:endParaRPr/>
          </a:p>
        </p:txBody>
      </p:sp>
      <p:sp>
        <p:nvSpPr>
          <p:cNvPr id="5" name="object 4"/>
          <p:cNvSpPr/>
          <p:nvPr/>
        </p:nvSpPr>
        <p:spPr>
          <a:xfrm>
            <a:off x="533400" y="3181350"/>
            <a:ext cx="3324467" cy="1496479"/>
          </a:xfrm>
          <a:prstGeom prst="rect">
            <a:avLst/>
          </a:prstGeom>
          <a:blipFill>
            <a:blip r:embed="rId3" cstate="print"/>
            <a:stretch>
              <a:fillRect/>
            </a:stretch>
          </a:blipFill>
        </p:spPr>
        <p:txBody>
          <a:bodyPr wrap="square" lIns="0" tIns="0" rIns="0" bIns="0" rtlCol="0"/>
          <a:lstStyle/>
          <a:p>
            <a:endParaRPr/>
          </a:p>
        </p:txBody>
      </p:sp>
      <p:sp>
        <p:nvSpPr>
          <p:cNvPr id="6" name="object 5"/>
          <p:cNvSpPr txBox="1"/>
          <p:nvPr/>
        </p:nvSpPr>
        <p:spPr>
          <a:xfrm>
            <a:off x="741990" y="2647950"/>
            <a:ext cx="3022664" cy="307777"/>
          </a:xfrm>
          <a:prstGeom prst="rect">
            <a:avLst/>
          </a:prstGeom>
        </p:spPr>
        <p:txBody>
          <a:bodyPr vert="horz" wrap="square" lIns="0" tIns="0" rIns="0" bIns="0" rtlCol="0">
            <a:spAutoFit/>
          </a:bodyPr>
          <a:lstStyle/>
          <a:p>
            <a:pPr marL="10201"/>
            <a:r>
              <a:rPr sz="2000" spc="-92" dirty="0">
                <a:latin typeface="Tahoma"/>
                <a:cs typeface="Tahoma"/>
              </a:rPr>
              <a:t>1997:  </a:t>
            </a:r>
            <a:r>
              <a:rPr sz="2000" spc="-64" dirty="0">
                <a:latin typeface="Tahoma"/>
                <a:cs typeface="Tahoma"/>
              </a:rPr>
              <a:t>Deep </a:t>
            </a:r>
            <a:r>
              <a:rPr sz="2000" spc="-8" dirty="0">
                <a:latin typeface="Tahoma"/>
                <a:cs typeface="Tahoma"/>
              </a:rPr>
              <a:t>Blue</a:t>
            </a:r>
            <a:r>
              <a:rPr sz="2000" spc="-20" dirty="0">
                <a:latin typeface="Tahoma"/>
                <a:cs typeface="Tahoma"/>
              </a:rPr>
              <a:t> </a:t>
            </a:r>
            <a:r>
              <a:rPr sz="2000" spc="-64" dirty="0">
                <a:latin typeface="Tahoma"/>
                <a:cs typeface="Tahoma"/>
              </a:rPr>
              <a:t>(chess)</a:t>
            </a:r>
            <a:endParaRPr sz="2000" dirty="0">
              <a:latin typeface="Tahoma"/>
              <a:cs typeface="Tahoma"/>
            </a:endParaRPr>
          </a:p>
        </p:txBody>
      </p:sp>
      <p:sp>
        <p:nvSpPr>
          <p:cNvPr id="7" name="object 6"/>
          <p:cNvSpPr txBox="1"/>
          <p:nvPr/>
        </p:nvSpPr>
        <p:spPr>
          <a:xfrm>
            <a:off x="498348" y="4705350"/>
            <a:ext cx="3845052" cy="307777"/>
          </a:xfrm>
          <a:prstGeom prst="rect">
            <a:avLst/>
          </a:prstGeom>
        </p:spPr>
        <p:txBody>
          <a:bodyPr vert="horz" wrap="square" lIns="0" tIns="0" rIns="0" bIns="0" rtlCol="0">
            <a:spAutoFit/>
          </a:bodyPr>
          <a:lstStyle/>
          <a:p>
            <a:pPr marL="10201"/>
            <a:r>
              <a:rPr sz="2000" spc="-92" dirty="0">
                <a:latin typeface="Tahoma"/>
                <a:cs typeface="Tahoma"/>
              </a:rPr>
              <a:t>2011:  </a:t>
            </a:r>
            <a:r>
              <a:rPr sz="2000" spc="72" dirty="0">
                <a:latin typeface="Tahoma"/>
                <a:cs typeface="Tahoma"/>
              </a:rPr>
              <a:t>IBM </a:t>
            </a:r>
            <a:r>
              <a:rPr sz="2000" spc="-36" dirty="0">
                <a:latin typeface="Tahoma"/>
                <a:cs typeface="Tahoma"/>
              </a:rPr>
              <a:t>Watson</a:t>
            </a:r>
            <a:r>
              <a:rPr sz="2000" spc="-157" dirty="0">
                <a:latin typeface="Tahoma"/>
                <a:cs typeface="Tahoma"/>
              </a:rPr>
              <a:t> </a:t>
            </a:r>
            <a:r>
              <a:rPr sz="2000" spc="-40" dirty="0">
                <a:latin typeface="Tahoma"/>
                <a:cs typeface="Tahoma"/>
              </a:rPr>
              <a:t>(Jeopardy!)</a:t>
            </a:r>
            <a:endParaRPr sz="2000" dirty="0">
              <a:latin typeface="Tahoma"/>
              <a:cs typeface="Tahoma"/>
            </a:endParaRPr>
          </a:p>
        </p:txBody>
      </p:sp>
      <p:pic>
        <p:nvPicPr>
          <p:cNvPr id="8" name="图片 7" descr="alpha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352550"/>
            <a:ext cx="4353767" cy="2895600"/>
          </a:xfrm>
          <a:prstGeom prst="rect">
            <a:avLst/>
          </a:prstGeom>
        </p:spPr>
      </p:pic>
      <p:sp>
        <p:nvSpPr>
          <p:cNvPr id="9" name="object 5"/>
          <p:cNvSpPr txBox="1"/>
          <p:nvPr/>
        </p:nvSpPr>
        <p:spPr>
          <a:xfrm>
            <a:off x="5105400" y="4400550"/>
            <a:ext cx="3352800" cy="307777"/>
          </a:xfrm>
          <a:prstGeom prst="rect">
            <a:avLst/>
          </a:prstGeom>
        </p:spPr>
        <p:txBody>
          <a:bodyPr vert="horz" wrap="square" lIns="0" tIns="0" rIns="0" bIns="0" rtlCol="0">
            <a:spAutoFit/>
          </a:bodyPr>
          <a:lstStyle/>
          <a:p>
            <a:pPr marL="10201"/>
            <a:r>
              <a:rPr lang="zh-CN" altLang="zh-CN" sz="2000" spc="-92" dirty="0" smtClean="0">
                <a:latin typeface="Tahoma"/>
                <a:cs typeface="Tahoma"/>
              </a:rPr>
              <a:t>2</a:t>
            </a:r>
            <a:r>
              <a:rPr lang="en-US" altLang="zh-CN" sz="2000" spc="-92" dirty="0" smtClean="0">
                <a:latin typeface="Tahoma"/>
                <a:cs typeface="Tahoma"/>
              </a:rPr>
              <a:t>016</a:t>
            </a:r>
            <a:r>
              <a:rPr sz="2000" spc="-92" dirty="0" smtClean="0">
                <a:latin typeface="Tahoma"/>
                <a:cs typeface="Tahoma"/>
              </a:rPr>
              <a:t>:  </a:t>
            </a:r>
            <a:r>
              <a:rPr lang="en-US" altLang="zh-CN" sz="2000" spc="-92" dirty="0" smtClean="0">
                <a:latin typeface="Tahoma"/>
                <a:cs typeface="Tahoma"/>
              </a:rPr>
              <a:t>Alpha</a:t>
            </a:r>
            <a:r>
              <a:rPr lang="zh-CN" altLang="en-US" sz="2000" spc="-92" dirty="0" smtClean="0">
                <a:latin typeface="Tahoma"/>
                <a:cs typeface="Tahoma"/>
              </a:rPr>
              <a:t> </a:t>
            </a:r>
            <a:r>
              <a:rPr lang="en-US" altLang="zh-CN" sz="2000" spc="-92" dirty="0" smtClean="0">
                <a:latin typeface="Tahoma"/>
                <a:cs typeface="Tahoma"/>
              </a:rPr>
              <a:t>Go</a:t>
            </a:r>
            <a:r>
              <a:rPr lang="zh-CN" altLang="en-US" sz="2000" spc="-92" dirty="0" smtClean="0">
                <a:latin typeface="Tahoma"/>
                <a:cs typeface="Tahoma"/>
              </a:rPr>
              <a:t> </a:t>
            </a:r>
            <a:r>
              <a:rPr lang="en-US" altLang="zh-CN" sz="2000" spc="-92" dirty="0" smtClean="0">
                <a:latin typeface="Tahoma"/>
                <a:cs typeface="Tahoma"/>
              </a:rPr>
              <a:t>beats</a:t>
            </a:r>
            <a:r>
              <a:rPr lang="zh-CN" altLang="en-US" sz="2000" spc="-92" dirty="0" smtClean="0">
                <a:latin typeface="Tahoma"/>
                <a:cs typeface="Tahoma"/>
              </a:rPr>
              <a:t> 李世石</a:t>
            </a:r>
            <a:endParaRPr sz="2000" dirty="0">
              <a:latin typeface="Tahoma"/>
              <a:cs typeface="Tahoma"/>
            </a:endParaRPr>
          </a:p>
        </p:txBody>
      </p:sp>
    </p:spTree>
    <p:extLst>
      <p:ext uri="{BB962C8B-B14F-4D97-AF65-F5344CB8AC3E}">
        <p14:creationId xmlns:p14="http://schemas.microsoft.com/office/powerpoint/2010/main" val="72604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Who</a:t>
            </a:r>
            <a:r>
              <a:rPr kumimoji="1" lang="zh-CN" altLang="en-US" dirty="0" smtClean="0"/>
              <a:t> </a:t>
            </a:r>
            <a:r>
              <a:rPr kumimoji="1" lang="en-US" altLang="zh-CN" dirty="0" smtClean="0"/>
              <a:t>has</a:t>
            </a:r>
            <a:r>
              <a:rPr kumimoji="1" lang="zh-CN" altLang="en-US" dirty="0" smtClean="0"/>
              <a:t> </a:t>
            </a:r>
            <a:r>
              <a:rPr kumimoji="1" lang="en-US" altLang="zh-CN" dirty="0" smtClean="0"/>
              <a:t>passed</a:t>
            </a:r>
            <a:r>
              <a:rPr kumimoji="1" lang="zh-CN" altLang="en-US" dirty="0" smtClean="0"/>
              <a:t> </a:t>
            </a:r>
            <a:r>
              <a:rPr kumimoji="1" lang="en-US" altLang="zh-CN" dirty="0" smtClean="0"/>
              <a:t>Turing</a:t>
            </a:r>
            <a:r>
              <a:rPr kumimoji="1" lang="zh-CN" altLang="en-US" dirty="0" smtClean="0"/>
              <a:t> </a:t>
            </a:r>
            <a:r>
              <a:rPr kumimoji="1" lang="en-US" altLang="zh-CN" dirty="0" smtClean="0"/>
              <a:t>Test?</a:t>
            </a:r>
            <a:endParaRPr kumimoji="1"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7750"/>
            <a:ext cx="9144000" cy="3048000"/>
          </a:xfrm>
          <a:prstGeom prst="rect">
            <a:avLst/>
          </a:prstGeom>
        </p:spPr>
      </p:pic>
      <p:sp>
        <p:nvSpPr>
          <p:cNvPr id="10" name="矩形 9"/>
          <p:cNvSpPr/>
          <p:nvPr/>
        </p:nvSpPr>
        <p:spPr>
          <a:xfrm>
            <a:off x="990600" y="4163020"/>
            <a:ext cx="7315200" cy="923330"/>
          </a:xfrm>
          <a:prstGeom prst="rect">
            <a:avLst/>
          </a:prstGeom>
        </p:spPr>
        <p:txBody>
          <a:bodyPr wrap="square">
            <a:spAutoFit/>
          </a:bodyPr>
          <a:lstStyle/>
          <a:p>
            <a:r>
              <a:rPr lang="en-US" altLang="zh-CN" dirty="0" smtClean="0">
                <a:latin typeface="Benton Sans Cond" charset="0"/>
              </a:rPr>
              <a:t>Human-level </a:t>
            </a:r>
            <a:r>
              <a:rPr lang="en-US" altLang="zh-CN" dirty="0">
                <a:latin typeface="Benton Sans Cond" charset="0"/>
              </a:rPr>
              <a:t>concept learning through probabilistic program </a:t>
            </a:r>
            <a:r>
              <a:rPr lang="en-US" altLang="zh-CN" dirty="0" smtClean="0">
                <a:latin typeface="Benton Sans Cond" charset="0"/>
              </a:rPr>
              <a:t>induction</a:t>
            </a:r>
            <a:endParaRPr lang="zh-CN" altLang="en-US" dirty="0" smtClean="0">
              <a:latin typeface="Benton Sans Cond" charset="0"/>
            </a:endParaRPr>
          </a:p>
          <a:p>
            <a:r>
              <a:rPr lang="en-US" altLang="zh-CN" i="1" dirty="0" smtClean="0">
                <a:solidFill>
                  <a:srgbClr val="666666"/>
                </a:solidFill>
              </a:rPr>
              <a:t>Science</a:t>
            </a:r>
            <a:r>
              <a:rPr lang="en-US" altLang="zh-CN" i="1" dirty="0">
                <a:solidFill>
                  <a:srgbClr val="666666"/>
                </a:solidFill>
              </a:rPr>
              <a:t> </a:t>
            </a:r>
            <a:r>
              <a:rPr lang="en-US" altLang="zh-CN" dirty="0">
                <a:solidFill>
                  <a:srgbClr val="666666"/>
                </a:solidFill>
              </a:rPr>
              <a:t> 11 Dec </a:t>
            </a:r>
            <a:r>
              <a:rPr lang="en-US" altLang="zh-CN" dirty="0" smtClean="0">
                <a:solidFill>
                  <a:srgbClr val="666666"/>
                </a:solidFill>
              </a:rPr>
              <a:t>2015:</a:t>
            </a:r>
            <a:r>
              <a:rPr lang="zh-CN" altLang="en-US" dirty="0" smtClean="0">
                <a:solidFill>
                  <a:srgbClr val="666666"/>
                </a:solidFill>
              </a:rPr>
              <a:t> </a:t>
            </a:r>
            <a:r>
              <a:rPr lang="en-US" altLang="zh-CN" dirty="0" smtClean="0">
                <a:solidFill>
                  <a:srgbClr val="666666"/>
                </a:solidFill>
              </a:rPr>
              <a:t>Vol</a:t>
            </a:r>
            <a:r>
              <a:rPr lang="en-US" altLang="zh-CN" dirty="0">
                <a:solidFill>
                  <a:srgbClr val="666666"/>
                </a:solidFill>
              </a:rPr>
              <a:t>. 350, Issue 6266, pp. 1332-1338</a:t>
            </a:r>
            <a:br>
              <a:rPr lang="en-US" altLang="zh-CN" dirty="0">
                <a:solidFill>
                  <a:srgbClr val="666666"/>
                </a:solidFill>
              </a:rPr>
            </a:br>
            <a:r>
              <a:rPr lang="en-US" altLang="zh-CN" dirty="0">
                <a:solidFill>
                  <a:srgbClr val="666666"/>
                </a:solidFill>
              </a:rPr>
              <a:t>DOI: 10.1126/science.aab3050</a:t>
            </a:r>
            <a:endParaRPr lang="en-US" altLang="zh-CN" i="0" dirty="0">
              <a:solidFill>
                <a:srgbClr val="666666"/>
              </a:solidFill>
              <a:effectLst/>
            </a:endParaRPr>
          </a:p>
        </p:txBody>
      </p:sp>
    </p:spTree>
    <p:extLst>
      <p:ext uri="{BB962C8B-B14F-4D97-AF65-F5344CB8AC3E}">
        <p14:creationId xmlns:p14="http://schemas.microsoft.com/office/powerpoint/2010/main" val="2055874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Baysian</a:t>
            </a:r>
            <a:r>
              <a:rPr lang="zh-CN" altLang="en-US" dirty="0" smtClean="0"/>
              <a:t> </a:t>
            </a:r>
            <a:r>
              <a:rPr lang="en-US" altLang="zh-CN" dirty="0" smtClean="0"/>
              <a:t>Programming</a:t>
            </a:r>
            <a:r>
              <a:rPr lang="zh-CN" altLang="en-US" dirty="0" smtClean="0"/>
              <a:t> </a:t>
            </a:r>
            <a:r>
              <a:rPr lang="en-US" altLang="zh-CN" dirty="0" smtClean="0"/>
              <a:t>Learning</a:t>
            </a:r>
            <a:endParaRPr lang="zh-CN" altLang="en-US" dirty="0"/>
          </a:p>
        </p:txBody>
      </p:sp>
      <p:pic>
        <p:nvPicPr>
          <p:cNvPr id="4" name="图片 3"/>
          <p:cNvPicPr>
            <a:picLocks noChangeAspect="1"/>
          </p:cNvPicPr>
          <p:nvPr/>
        </p:nvPicPr>
        <p:blipFill>
          <a:blip r:embed="rId2" cstate="print"/>
          <a:stretch>
            <a:fillRect/>
          </a:stretch>
        </p:blipFill>
        <p:spPr>
          <a:xfrm>
            <a:off x="685800" y="952738"/>
            <a:ext cx="7543800" cy="4057412"/>
          </a:xfrm>
          <a:prstGeom prst="rect">
            <a:avLst/>
          </a:prstGeom>
        </p:spPr>
      </p:pic>
    </p:spTree>
    <p:extLst>
      <p:ext uri="{BB962C8B-B14F-4D97-AF65-F5344CB8AC3E}">
        <p14:creationId xmlns:p14="http://schemas.microsoft.com/office/powerpoint/2010/main" val="525344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Poetry</a:t>
            </a:r>
            <a:r>
              <a:rPr kumimoji="1" lang="zh-CN" altLang="en-US" dirty="0" smtClean="0"/>
              <a:t> </a:t>
            </a:r>
            <a:r>
              <a:rPr kumimoji="1" lang="en-US" altLang="zh-CN" dirty="0" smtClean="0"/>
              <a:t>Creation</a:t>
            </a:r>
            <a:r>
              <a:rPr kumimoji="1" lang="zh-CN" altLang="en-US" dirty="0" smtClean="0"/>
              <a:t> </a:t>
            </a:r>
            <a:endParaRPr kumimoji="1" lang="zh-CN" altLang="en-US" dirty="0"/>
          </a:p>
        </p:txBody>
      </p:sp>
      <p:sp>
        <p:nvSpPr>
          <p:cNvPr id="4" name="矩形 3"/>
          <p:cNvSpPr/>
          <p:nvPr/>
        </p:nvSpPr>
        <p:spPr>
          <a:xfrm>
            <a:off x="990600" y="2077581"/>
            <a:ext cx="2971800" cy="2246769"/>
          </a:xfrm>
          <a:prstGeom prst="rect">
            <a:avLst/>
          </a:prstGeom>
          <a:ln>
            <a:solidFill>
              <a:srgbClr val="C00000"/>
            </a:solidFill>
          </a:ln>
        </p:spPr>
        <p:txBody>
          <a:bodyPr wrap="square">
            <a:spAutoFit/>
          </a:bodyPr>
          <a:lstStyle/>
          <a:p>
            <a:r>
              <a:rPr lang="zh-CN" altLang="en-US" sz="2800" b="1" dirty="0" smtClean="0">
                <a:solidFill>
                  <a:srgbClr val="333333"/>
                </a:solidFill>
                <a:latin typeface="arial" charset="0"/>
              </a:rPr>
              <a:t>早梅</a:t>
            </a:r>
            <a:r>
              <a:rPr lang="en-US" altLang="zh-CN" sz="2800" b="1" dirty="0" smtClean="0">
                <a:solidFill>
                  <a:srgbClr val="333333"/>
                </a:solidFill>
                <a:latin typeface="arial" charset="0"/>
              </a:rPr>
              <a:t>1</a:t>
            </a:r>
            <a:endParaRPr lang="zh-CN" altLang="en-US" sz="2800" b="1" dirty="0">
              <a:solidFill>
                <a:srgbClr val="333333"/>
              </a:solidFill>
              <a:latin typeface="arial" charset="0"/>
            </a:endParaRPr>
          </a:p>
          <a:p>
            <a:r>
              <a:rPr lang="zh-CN" altLang="en-US" sz="2800" dirty="0">
                <a:solidFill>
                  <a:srgbClr val="333333"/>
                </a:solidFill>
                <a:latin typeface="arial" charset="0"/>
              </a:rPr>
              <a:t>春信香深雪</a:t>
            </a:r>
          </a:p>
          <a:p>
            <a:r>
              <a:rPr lang="zh-CN" altLang="en-US" sz="2800" dirty="0">
                <a:solidFill>
                  <a:srgbClr val="333333"/>
                </a:solidFill>
                <a:latin typeface="arial" charset="0"/>
              </a:rPr>
              <a:t>冰肌瘦骨绝</a:t>
            </a:r>
          </a:p>
          <a:p>
            <a:r>
              <a:rPr lang="zh-CN" altLang="en-US" sz="2800" dirty="0">
                <a:solidFill>
                  <a:srgbClr val="333333"/>
                </a:solidFill>
                <a:latin typeface="arial" charset="0"/>
              </a:rPr>
              <a:t>梅花不可知</a:t>
            </a:r>
          </a:p>
          <a:p>
            <a:r>
              <a:rPr lang="zh-CN" altLang="en-US" sz="2800" dirty="0">
                <a:solidFill>
                  <a:srgbClr val="333333"/>
                </a:solidFill>
                <a:latin typeface="arial" charset="0"/>
              </a:rPr>
              <a:t>何处东风约</a:t>
            </a:r>
          </a:p>
        </p:txBody>
      </p:sp>
      <p:sp>
        <p:nvSpPr>
          <p:cNvPr id="5" name="矩形 4"/>
          <p:cNvSpPr/>
          <p:nvPr/>
        </p:nvSpPr>
        <p:spPr>
          <a:xfrm>
            <a:off x="4572000" y="2001381"/>
            <a:ext cx="3048000" cy="2246769"/>
          </a:xfrm>
          <a:prstGeom prst="rect">
            <a:avLst/>
          </a:prstGeom>
          <a:ln>
            <a:solidFill>
              <a:srgbClr val="C00000"/>
            </a:solidFill>
          </a:ln>
        </p:spPr>
        <p:txBody>
          <a:bodyPr wrap="square">
            <a:spAutoFit/>
          </a:bodyPr>
          <a:lstStyle/>
          <a:p>
            <a:r>
              <a:rPr lang="zh-CN" altLang="en-US" sz="2800" b="1" dirty="0" smtClean="0">
                <a:solidFill>
                  <a:srgbClr val="333333"/>
                </a:solidFill>
                <a:latin typeface="arial" charset="0"/>
              </a:rPr>
              <a:t>早梅</a:t>
            </a:r>
            <a:r>
              <a:rPr lang="en-US" altLang="zh-CN" sz="2800" b="1" dirty="0" smtClean="0">
                <a:solidFill>
                  <a:srgbClr val="333333"/>
                </a:solidFill>
                <a:latin typeface="arial" charset="0"/>
              </a:rPr>
              <a:t>2</a:t>
            </a:r>
            <a:endParaRPr lang="zh-CN" altLang="en-US" sz="2800" dirty="0">
              <a:solidFill>
                <a:srgbClr val="333333"/>
              </a:solidFill>
              <a:latin typeface="arial" charset="0"/>
            </a:endParaRPr>
          </a:p>
          <a:p>
            <a:r>
              <a:rPr lang="zh-CN" altLang="en-US" sz="2800" dirty="0">
                <a:solidFill>
                  <a:srgbClr val="333333"/>
                </a:solidFill>
                <a:latin typeface="arial" charset="0"/>
              </a:rPr>
              <a:t>一树寒梅白玉</a:t>
            </a:r>
            <a:r>
              <a:rPr lang="zh-CN" altLang="en-US" sz="2800" dirty="0" smtClean="0">
                <a:solidFill>
                  <a:srgbClr val="333333"/>
                </a:solidFill>
                <a:latin typeface="arial" charset="0"/>
              </a:rPr>
              <a:t>条</a:t>
            </a:r>
            <a:endParaRPr lang="en-US" altLang="zh-CN" sz="2800" baseline="30000" dirty="0" smtClean="0">
              <a:solidFill>
                <a:srgbClr val="333333"/>
              </a:solidFill>
              <a:latin typeface="arial" charset="0"/>
            </a:endParaRPr>
          </a:p>
          <a:p>
            <a:r>
              <a:rPr lang="zh-CN" altLang="en-US" sz="2800" dirty="0" smtClean="0">
                <a:solidFill>
                  <a:srgbClr val="333333"/>
                </a:solidFill>
                <a:latin typeface="arial" charset="0"/>
              </a:rPr>
              <a:t>迥临</a:t>
            </a:r>
            <a:r>
              <a:rPr lang="zh-CN" altLang="en-US" sz="2800" dirty="0">
                <a:solidFill>
                  <a:srgbClr val="333333"/>
                </a:solidFill>
                <a:latin typeface="arial" charset="0"/>
              </a:rPr>
              <a:t>村路</a:t>
            </a:r>
            <a:r>
              <a:rPr lang="zh-CN" altLang="en-US" sz="2800" dirty="0" smtClean="0">
                <a:solidFill>
                  <a:srgbClr val="333333"/>
                </a:solidFill>
                <a:latin typeface="arial" charset="0"/>
              </a:rPr>
              <a:t>傍溪桥</a:t>
            </a:r>
            <a:endParaRPr lang="zh-CN" altLang="en-US" sz="2800" dirty="0">
              <a:solidFill>
                <a:srgbClr val="333333"/>
              </a:solidFill>
              <a:latin typeface="arial" charset="0"/>
            </a:endParaRPr>
          </a:p>
          <a:p>
            <a:r>
              <a:rPr lang="zh-CN" altLang="en-US" sz="2800" dirty="0">
                <a:solidFill>
                  <a:srgbClr val="333333"/>
                </a:solidFill>
                <a:latin typeface="arial" charset="0"/>
              </a:rPr>
              <a:t>不知近水花先</a:t>
            </a:r>
            <a:r>
              <a:rPr lang="zh-CN" altLang="en-US" sz="2800" dirty="0" smtClean="0">
                <a:solidFill>
                  <a:srgbClr val="333333"/>
                </a:solidFill>
                <a:latin typeface="arial" charset="0"/>
              </a:rPr>
              <a:t>发</a:t>
            </a:r>
            <a:endParaRPr lang="en-US" altLang="zh-CN" sz="2800" dirty="0" smtClean="0">
              <a:solidFill>
                <a:srgbClr val="333333"/>
              </a:solidFill>
              <a:latin typeface="arial" charset="0"/>
            </a:endParaRPr>
          </a:p>
          <a:p>
            <a:r>
              <a:rPr lang="zh-CN" altLang="en-US" sz="2800" dirty="0" smtClean="0">
                <a:solidFill>
                  <a:srgbClr val="333333"/>
                </a:solidFill>
                <a:latin typeface="arial" charset="0"/>
              </a:rPr>
              <a:t>疑是</a:t>
            </a:r>
            <a:r>
              <a:rPr lang="zh-CN" altLang="en-US" sz="2800" dirty="0">
                <a:solidFill>
                  <a:srgbClr val="333333"/>
                </a:solidFill>
                <a:latin typeface="arial" charset="0"/>
              </a:rPr>
              <a:t>经冬雪未</a:t>
            </a:r>
            <a:r>
              <a:rPr lang="zh-CN" altLang="en-US" sz="2800" dirty="0" smtClean="0">
                <a:solidFill>
                  <a:srgbClr val="333333"/>
                </a:solidFill>
                <a:latin typeface="arial" charset="0"/>
              </a:rPr>
              <a:t>销</a:t>
            </a:r>
            <a:r>
              <a:rPr lang="zh-CN" altLang="en-US" sz="2800" dirty="0">
                <a:solidFill>
                  <a:srgbClr val="136EC2"/>
                </a:solidFill>
                <a:latin typeface="arial" charset="0"/>
              </a:rPr>
              <a:t> </a:t>
            </a:r>
            <a:endParaRPr lang="zh-CN" altLang="en-US" sz="2800" b="0" i="0" dirty="0">
              <a:solidFill>
                <a:srgbClr val="333333"/>
              </a:solidFill>
              <a:effectLst/>
              <a:latin typeface="arial" charset="0"/>
            </a:endParaRPr>
          </a:p>
        </p:txBody>
      </p:sp>
    </p:spTree>
    <p:extLst>
      <p:ext uri="{BB962C8B-B14F-4D97-AF65-F5344CB8AC3E}">
        <p14:creationId xmlns:p14="http://schemas.microsoft.com/office/powerpoint/2010/main" val="655396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Couplet</a:t>
            </a:r>
            <a:r>
              <a:rPr kumimoji="1" lang="zh-CN" altLang="en-US" dirty="0" smtClean="0"/>
              <a:t> </a:t>
            </a:r>
            <a:r>
              <a:rPr kumimoji="1" lang="en-US" altLang="zh-CN" dirty="0" smtClean="0"/>
              <a:t>Generation</a:t>
            </a:r>
            <a:endParaRPr kumimoji="1" lang="zh-CN" altLang="en-US" dirty="0"/>
          </a:p>
        </p:txBody>
      </p:sp>
      <p:sp>
        <p:nvSpPr>
          <p:cNvPr id="5" name="矩形 4"/>
          <p:cNvSpPr/>
          <p:nvPr/>
        </p:nvSpPr>
        <p:spPr>
          <a:xfrm>
            <a:off x="1828800" y="4619109"/>
            <a:ext cx="4198585" cy="369332"/>
          </a:xfrm>
          <a:prstGeom prst="rect">
            <a:avLst/>
          </a:prstGeom>
        </p:spPr>
        <p:txBody>
          <a:bodyPr wrap="none">
            <a:spAutoFit/>
          </a:bodyPr>
          <a:lstStyle/>
          <a:p>
            <a:r>
              <a:rPr lang="zh-CN" altLang="en-US"/>
              <a:t>http://couplet.msra.cn/app/couplet.aspx</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047750"/>
            <a:ext cx="3962400" cy="3524007"/>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31763"/>
            <a:ext cx="3888078" cy="3421187"/>
          </a:xfrm>
          <a:prstGeom prst="rect">
            <a:avLst/>
          </a:prstGeom>
        </p:spPr>
      </p:pic>
    </p:spTree>
    <p:extLst>
      <p:ext uri="{BB962C8B-B14F-4D97-AF65-F5344CB8AC3E}">
        <p14:creationId xmlns:p14="http://schemas.microsoft.com/office/powerpoint/2010/main" val="12475880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dan-berkeley-nlp-v1</Template>
  <TotalTime>26014</TotalTime>
  <Words>934</Words>
  <Application>Microsoft Macintosh PowerPoint</Application>
  <PresentationFormat>全屏显示(16:9)</PresentationFormat>
  <Paragraphs>185</Paragraphs>
  <Slides>23</Slides>
  <Notes>10</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23</vt:i4>
      </vt:variant>
    </vt:vector>
  </HeadingPairs>
  <TitlesOfParts>
    <vt:vector size="36" baseType="lpstr">
      <vt:lpstr>Benton Sans Cond</vt:lpstr>
      <vt:lpstr>Calibri</vt:lpstr>
      <vt:lpstr>Gill Sans MT</vt:lpstr>
      <vt:lpstr>Lucida Grande</vt:lpstr>
      <vt:lpstr>NimbusRomNo9L</vt:lpstr>
      <vt:lpstr>Tahoma</vt:lpstr>
      <vt:lpstr>Times New Roman</vt:lpstr>
      <vt:lpstr>Trebuchet MS</vt:lpstr>
      <vt:lpstr>Wingdings</vt:lpstr>
      <vt:lpstr>宋体</vt:lpstr>
      <vt:lpstr>Arial</vt:lpstr>
      <vt:lpstr>Arial</vt:lpstr>
      <vt:lpstr>dan-berkeley-nlp-v1</vt:lpstr>
      <vt:lpstr>PowerPoint 演示文稿</vt:lpstr>
      <vt:lpstr>The Turing Test (1950)</vt:lpstr>
      <vt:lpstr>Eugene Goostman in 2014</vt:lpstr>
      <vt:lpstr>Scott Aaronson v.  Eugene Goostman</vt:lpstr>
      <vt:lpstr>Who has passed Turing Test?</vt:lpstr>
      <vt:lpstr>Who has passed Turing Test?</vt:lpstr>
      <vt:lpstr>Baysian Programming Learning</vt:lpstr>
      <vt:lpstr>Poetry Creation </vt:lpstr>
      <vt:lpstr>Couplet Generation</vt:lpstr>
      <vt:lpstr>Painting Artist</vt:lpstr>
      <vt:lpstr>What is AI?</vt:lpstr>
      <vt:lpstr>Rational Decisions</vt:lpstr>
      <vt:lpstr>PowerPoint 演示文稿</vt:lpstr>
      <vt:lpstr>PowerPoint 演示文稿</vt:lpstr>
      <vt:lpstr>PowerPoint 演示文稿</vt:lpstr>
      <vt:lpstr>A (Short) History of AI</vt:lpstr>
      <vt:lpstr>AI Genre</vt:lpstr>
      <vt:lpstr>Image to Text</vt:lpstr>
      <vt:lpstr>From Image/Video to Language Generation</vt:lpstr>
      <vt:lpstr>Generating a Caption for an Image</vt:lpstr>
      <vt:lpstr>IBM Watson： Understanding Human Languages</vt:lpstr>
      <vt:lpstr>Virtual assistants</vt:lpstr>
      <vt:lpstr>Computer learning to play games</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Microsoft Office 用户</cp:lastModifiedBy>
  <cp:revision>1574</cp:revision>
  <cp:lastPrinted>2016-11-02T08:52:24Z</cp:lastPrinted>
  <dcterms:created xsi:type="dcterms:W3CDTF">2004-08-27T04:16:05Z</dcterms:created>
  <dcterms:modified xsi:type="dcterms:W3CDTF">2016-12-09T01:32:56Z</dcterms:modified>
</cp:coreProperties>
</file>