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6" r:id="rId3"/>
    <p:sldId id="267" r:id="rId4"/>
    <p:sldId id="269" r:id="rId5"/>
    <p:sldId id="260" r:id="rId6"/>
    <p:sldId id="271" r:id="rId7"/>
    <p:sldId id="272" r:id="rId8"/>
    <p:sldId id="273" r:id="rId9"/>
    <p:sldId id="262" r:id="rId10"/>
    <p:sldId id="274" r:id="rId11"/>
    <p:sldId id="275" r:id="rId12"/>
    <p:sldId id="276" r:id="rId13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69" autoAdjust="0"/>
    <p:restoredTop sz="86357"/>
  </p:normalViewPr>
  <p:slideViewPr>
    <p:cSldViewPr snapToGrid="0" showGuides="1">
      <p:cViewPr varScale="1">
        <p:scale>
          <a:sx n="103" d="100"/>
          <a:sy n="103" d="100"/>
        </p:scale>
        <p:origin x="928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实践中会出现有同学没有讨论先验假设情况就给出后验公式。</a:t>
            </a:r>
          </a:p>
          <a:p>
            <a:r>
              <a:rPr kumimoji="1" lang="zh-CN" altLang="en-US" dirty="0"/>
              <a:t>如果同学没有解释就使用了无先验公式，这次扣除了一定分数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056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每接收到一个新样本就做一次</a:t>
            </a:r>
            <a:r>
              <a:rPr kumimoji="1" lang="en-US" altLang="zh-CN" dirty="0"/>
              <a:t>Bayesian</a:t>
            </a:r>
            <a:r>
              <a:rPr kumimoji="1" lang="zh-CN" altLang="en-US" dirty="0"/>
              <a:t>更新，把上一步的</a:t>
            </a:r>
            <a:r>
              <a:rPr kumimoji="1" lang="en-US" altLang="zh-CN" dirty="0"/>
              <a:t>Posterior</a:t>
            </a:r>
            <a:r>
              <a:rPr kumimoji="1" lang="zh-CN" altLang="en-US" dirty="0"/>
              <a:t>分布视作新的</a:t>
            </a:r>
            <a:r>
              <a:rPr kumimoji="1" lang="en-US" altLang="zh-CN" dirty="0"/>
              <a:t>Prior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252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B6250-8AA9-126E-1564-1AF4BCF68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289512D-549D-183A-381F-C35CB58812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EC2FED8-628B-D072-2F0E-EF87A30844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C528523-9451-07E8-0CE9-803C6DE209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68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为什么论文没有采用（个人理解）：有些场景下没法推导出等价的</a:t>
            </a:r>
            <a:r>
              <a:rPr lang="en" altLang="zh-CN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theta</a:t>
            </a:r>
            <a:r>
              <a:rPr lang="zh-CN" alt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分布，只能从</a:t>
            </a:r>
            <a:r>
              <a:rPr lang="en" altLang="zh-CN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reward</a:t>
            </a:r>
            <a:r>
              <a:rPr lang="zh-CN" alt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端侧注入扰动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651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4B10B-A2B9-9800-DE7A-EC96A7D9F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6DB0ADC-BFA4-651C-8E4D-2A749C8F6E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5740E3-2C4E-164D-4594-665FDBD310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其实就是需要解释</a:t>
            </a:r>
            <a:r>
              <a:rPr lang="en" altLang="zh-CN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arm</a:t>
            </a:r>
            <a:r>
              <a:rPr lang="zh-CN" alt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之间的相关性</a:t>
            </a:r>
            <a:r>
              <a:rPr lang="zh-CN" altLang="en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对于</a:t>
            </a:r>
            <a:r>
              <a:rPr lang="zh-CN" alt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估计各自的</a:t>
            </a:r>
            <a:r>
              <a:rPr lang="en-US" altLang="zh-CN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reward</a:t>
            </a:r>
            <a:r>
              <a:rPr lang="zh-CN" alt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有相互增益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BE1B8C4-0D49-0F16-DB63-4A564584A4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115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7872" y="185017"/>
            <a:ext cx="11500428" cy="72938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微软雅黑" charset="-122"/>
                <a:ea typeface="微软雅黑" charset="-122"/>
                <a:cs typeface="Times New Roman" panose="02020603050405020304" pitchFamily="18" charset="0"/>
              </a:defRPr>
            </a:lvl1pPr>
          </a:lstStyle>
          <a:p>
            <a:r>
              <a:rPr kumimoji="1" lang="en-US" altLang="zh-CN" dirty="0"/>
              <a:t>XXXX</a:t>
            </a:r>
            <a:endParaRPr kumimoji="1"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02C3856-606A-2E43-AD29-7D4FD2F5BEC3}" type="slidenum">
              <a:rPr kumimoji="1" lang="zh-CN" altLang="en-US" smtClean="0"/>
              <a:t>‹#›</a:t>
            </a:fld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11"/>
          </p:nvPr>
        </p:nvSpPr>
        <p:spPr>
          <a:xfrm>
            <a:off x="297872" y="1320800"/>
            <a:ext cx="11500428" cy="5041900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charset="-122"/>
                <a:ea typeface="微软雅黑" charset="-122"/>
              </a:defRPr>
            </a:lvl1pPr>
            <a:lvl2pPr>
              <a:defRPr>
                <a:latin typeface="微软雅黑" charset="-122"/>
                <a:ea typeface="微软雅黑" charset="-122"/>
              </a:defRPr>
            </a:lvl2pPr>
            <a:lvl3pPr>
              <a:defRPr>
                <a:latin typeface="微软雅黑" charset="-122"/>
                <a:ea typeface="微软雅黑" charset="-122"/>
              </a:defRPr>
            </a:lvl3pPr>
            <a:lvl4pPr>
              <a:defRPr>
                <a:latin typeface="微软雅黑" charset="-122"/>
                <a:ea typeface="微软雅黑" charset="-122"/>
              </a:defRPr>
            </a:lvl4pPr>
            <a:lvl5pPr>
              <a:defRPr>
                <a:latin typeface="微软雅黑" charset="-122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2025/11/7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2025/11/7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png"/><Relationship Id="rId7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1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4.xml"/><Relationship Id="rId7" Type="http://schemas.openxmlformats.org/officeDocument/2006/relationships/image" Target="../media/image2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effectLst/>
              </a:rPr>
              <a:t>RL MP1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2025/11/7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5F710-B52F-D027-9810-BB05BB035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56442F-3B02-0779-D7C4-6395B8824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Linear </a:t>
            </a:r>
            <a:r>
              <a:rPr lang="en-US" altLang="zh-CN" dirty="0" err="1"/>
              <a:t>Pertubation</a:t>
            </a:r>
            <a:r>
              <a:rPr lang="en-US" altLang="zh-CN" dirty="0"/>
              <a:t>-History Exploration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2AA344F-2C43-409D-7932-DBADE5AE9830}"/>
              </a:ext>
            </a:extLst>
          </p:cNvPr>
          <p:cNvGrpSpPr/>
          <p:nvPr/>
        </p:nvGrpSpPr>
        <p:grpSpPr>
          <a:xfrm>
            <a:off x="2270069" y="1389826"/>
            <a:ext cx="7348946" cy="3669063"/>
            <a:chOff x="1272540" y="1377950"/>
            <a:chExt cx="10327005" cy="5334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E2D57E3-C904-FEDF-59AB-ACFBF66608A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272540" y="1377950"/>
              <a:ext cx="4343400" cy="5334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95166E08-7BA1-C307-7720-C8CD04A33EB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6659245" y="1416051"/>
              <a:ext cx="4940300" cy="5295899"/>
            </a:xfrm>
            <a:prstGeom prst="rect">
              <a:avLst/>
            </a:prstGeom>
          </p:spPr>
        </p:pic>
      </p:grp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7A891D06-349E-1705-4D8F-79F0A870C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5142283"/>
            <a:ext cx="10515600" cy="1715717"/>
          </a:xfrm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zh-CN" alt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不能复用历史上的扰动，应该维护历史中的所有向量，然后每次重新添加噪声</a:t>
            </a:r>
            <a:r>
              <a:rPr lang="en" altLang="zh-CN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reward</a:t>
            </a:r>
            <a:r>
              <a:rPr lang="en-US" altLang="zh-CN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!</a:t>
            </a:r>
            <a:endParaRPr lang="en" altLang="zh-CN" b="0" i="0" u="none" strike="noStrike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BB5E9BC-096F-D938-2413-23A0CD19F396}"/>
              </a:ext>
            </a:extLst>
          </p:cNvPr>
          <p:cNvSpPr/>
          <p:nvPr/>
        </p:nvSpPr>
        <p:spPr>
          <a:xfrm>
            <a:off x="6831065" y="2873829"/>
            <a:ext cx="2538566" cy="2256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07252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18BBE-66BA-C059-C7DB-16879C088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75FBF93-A704-79C8-E39E-1A2A2A3C9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3325" y="1364298"/>
            <a:ext cx="4560727" cy="4351338"/>
          </a:xfrm>
        </p:spPr>
        <p:txBody>
          <a:bodyPr/>
          <a:lstStyle/>
          <a:p>
            <a:r>
              <a:rPr lang="zh-CN" alt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有同学推导出了「对</a:t>
            </a:r>
            <a:r>
              <a:rPr lang="en" altLang="zh-CN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reward</a:t>
            </a:r>
            <a:r>
              <a:rPr lang="zh-CN" alt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加扰动」等价的「对</a:t>
            </a:r>
            <a:r>
              <a:rPr lang="en" altLang="zh-CN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theta</a:t>
            </a:r>
            <a:r>
              <a:rPr lang="zh-CN" alt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所做的扰动」</a:t>
            </a:r>
            <a:endParaRPr lang="en-US" altLang="zh-CN" b="0" i="0" u="none" strike="noStrike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A51DD1E-7328-7641-5AD6-27455BCD8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Linear </a:t>
            </a:r>
            <a:r>
              <a:rPr lang="en-US" altLang="zh-CN" dirty="0" err="1"/>
              <a:t>Pertubation</a:t>
            </a:r>
            <a:r>
              <a:rPr lang="en-US" altLang="zh-CN" dirty="0"/>
              <a:t>-History Exploration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628365A-5A42-078A-D831-3F7F056AA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48" y="1364298"/>
            <a:ext cx="6975377" cy="52739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2FD72E-5E7F-5958-9695-6905533C6AFF}"/>
              </a:ext>
            </a:extLst>
          </p:cNvPr>
          <p:cNvSpPr/>
          <p:nvPr/>
        </p:nvSpPr>
        <p:spPr>
          <a:xfrm>
            <a:off x="481914" y="2125362"/>
            <a:ext cx="3694670" cy="2965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46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E026B-CA54-F11F-5802-2B70377F7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E56AA2F-10EA-226D-2584-185710FCD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35" y="1364298"/>
            <a:ext cx="11625942" cy="2732690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zh-CN" alt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有一些算法的效果看来性能比较差，比如至少没有达到</a:t>
            </a:r>
            <a:r>
              <a:rPr lang="en" altLang="zh-CN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sublinear</a:t>
            </a:r>
            <a:r>
              <a:rPr lang="zh-CN" alt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增长。如果对此算法的超参数还没有经过微调（比如</a:t>
            </a:r>
            <a:r>
              <a:rPr lang="en" altLang="zh-CN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UCB</a:t>
            </a:r>
            <a:r>
              <a:rPr lang="zh-CN" alt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的系数等）或者解释，都扣除了一定分数</a:t>
            </a:r>
            <a:endParaRPr lang="en-US" altLang="zh-CN" b="0" i="0" u="none" strike="noStrike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" altLang="zh-CN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report</a:t>
            </a:r>
            <a:r>
              <a:rPr lang="zh-CN" alt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的展示可能需要注意，包括公式乱码、代码块溢出、跨页图片、每页只有一张图片等展示方式都不是很推荐。</a:t>
            </a:r>
            <a:endParaRPr lang="en-US" altLang="zh-CN" b="0" i="0" u="none" strike="noStrike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热力图的展示方式可以借鉴！效果很好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B6EADA6-368E-88BF-26D5-5F47268FD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实验效果</a:t>
            </a:r>
            <a:endParaRPr lang="en-US" altLang="zh-CN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9CE5B63-8AA6-2E25-7F92-AA0A02C8C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089" y="3878305"/>
            <a:ext cx="6924164" cy="2979695"/>
          </a:xfrm>
          <a:prstGeom prst="rect">
            <a:avLst/>
          </a:prstGeom>
        </p:spPr>
      </p:pic>
      <p:sp>
        <p:nvSpPr>
          <p:cNvPr id="9" name="内容占位符 5">
            <a:extLst>
              <a:ext uri="{FF2B5EF4-FFF2-40B4-BE49-F238E27FC236}">
                <a16:creationId xmlns:a16="http://schemas.microsoft.com/office/drawing/2014/main" id="{D11732C2-E58E-FC41-860B-865E0238CCBD}"/>
              </a:ext>
            </a:extLst>
          </p:cNvPr>
          <p:cNvSpPr txBox="1">
            <a:spLocks/>
          </p:cNvSpPr>
          <p:nvPr/>
        </p:nvSpPr>
        <p:spPr>
          <a:xfrm>
            <a:off x="320635" y="4000620"/>
            <a:ext cx="4814454" cy="2732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zh-CN" alt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关于</a:t>
            </a:r>
            <a:r>
              <a:rPr lang="en-US" altLang="zh-CN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Action</a:t>
            </a:r>
            <a:r>
              <a:rPr lang="zh-CN" alt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" altLang="zh-CN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shape</a:t>
            </a:r>
            <a:r>
              <a:rPr lang="zh-CN" alt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的讨论，有一些同学只给出了</a:t>
            </a:r>
            <a:r>
              <a:rPr lang="en-US" altLang="zh-CN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random</a:t>
            </a:r>
            <a:r>
              <a:rPr lang="zh-CN" alt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和</a:t>
            </a:r>
            <a:r>
              <a:rPr lang="en-US" altLang="zh-CN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basis</a:t>
            </a:r>
            <a:r>
              <a:rPr lang="zh-CN" alt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实验的对比结果，没有给出</a:t>
            </a:r>
            <a:r>
              <a:rPr lang="en" altLang="zh-CN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insightful</a:t>
            </a:r>
            <a:r>
              <a:rPr lang="zh-CN" alt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的解释。</a:t>
            </a:r>
          </a:p>
        </p:txBody>
      </p:sp>
    </p:spTree>
    <p:extLst>
      <p:ext uri="{BB962C8B-B14F-4D97-AF65-F5344CB8AC3E}">
        <p14:creationId xmlns:p14="http://schemas.microsoft.com/office/powerpoint/2010/main" val="1501042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UCB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7F37398-3293-E327-CFC9-A9C3F8B07C7D}"/>
              </a:ext>
            </a:extLst>
          </p:cNvPr>
          <p:cNvSpPr txBox="1"/>
          <p:nvPr/>
        </p:nvSpPr>
        <p:spPr>
          <a:xfrm>
            <a:off x="412830" y="2739660"/>
            <a:ext cx="113663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论文假设</a:t>
            </a:r>
            <a:r>
              <a:rPr lang="en" altLang="zh-CN" sz="28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reward</a:t>
            </a:r>
            <a:r>
              <a:rPr lang="zh-CN" altLang="en-US" sz="28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方差固定，</a:t>
            </a:r>
            <a:r>
              <a:rPr kumimoji="1" lang="zh-CN" altLang="en-US" sz="2800" dirty="0"/>
              <a:t>实践中</a:t>
            </a:r>
            <a:r>
              <a:rPr kumimoji="1" lang="en-US" altLang="zh-CN" sz="2800" dirty="0"/>
              <a:t>UCB</a:t>
            </a:r>
            <a:r>
              <a:rPr kumimoji="1" lang="zh-CN" altLang="en-US" sz="2800" dirty="0"/>
              <a:t>项一般是有系数的，系数一般和</a:t>
            </a:r>
            <a:r>
              <a:rPr kumimoji="1" lang="en-US" altLang="zh-CN" sz="2800" dirty="0"/>
              <a:t>reward</a:t>
            </a:r>
            <a:r>
              <a:rPr kumimoji="1" lang="zh-CN" altLang="en-US" sz="2800" dirty="0"/>
              <a:t>方差正相关。</a:t>
            </a:r>
            <a:endParaRPr kumimoji="1" lang="en-US" altLang="zh-CN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sz="2800" dirty="0"/>
              <a:t>同学的尝试：</a:t>
            </a:r>
            <a:endParaRPr kumimoji="1" lang="en-US" altLang="zh-CN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zh-CN" altLang="en-US" sz="2800" dirty="0"/>
              <a:t>固定常数，和</a:t>
            </a:r>
            <a:r>
              <a:rPr kumimoji="1" lang="en-US" altLang="zh-CN" sz="2800" dirty="0" err="1"/>
              <a:t>logt</a:t>
            </a:r>
            <a:r>
              <a:rPr kumimoji="1" lang="zh-CN" altLang="en-US" sz="2800" dirty="0"/>
              <a:t>无关</a:t>
            </a:r>
            <a:endParaRPr kumimoji="1" lang="en-US" altLang="zh-CN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zh-CN" altLang="en-US" sz="2800" dirty="0"/>
              <a:t>调整和</a:t>
            </a:r>
            <a:r>
              <a:rPr kumimoji="1" lang="en-US" altLang="zh-CN" sz="2800" dirty="0" err="1"/>
              <a:t>logt</a:t>
            </a:r>
            <a:r>
              <a:rPr kumimoji="1" lang="zh-CN" altLang="en-US" sz="2800" dirty="0"/>
              <a:t>的系数关系</a:t>
            </a:r>
            <a:endParaRPr kumimoji="1" lang="en-US" altLang="zh-CN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zh-CN" altLang="en-US" sz="2800" dirty="0"/>
              <a:t>和</a:t>
            </a:r>
            <a:r>
              <a:rPr kumimoji="1" lang="en-US" altLang="zh-CN" sz="2800" dirty="0" err="1"/>
              <a:t>NoiseScale</a:t>
            </a:r>
            <a:r>
              <a:rPr kumimoji="1" lang="zh-CN" altLang="en-US" sz="2800" dirty="0"/>
              <a:t>正相关，调系数</a:t>
            </a:r>
            <a:endParaRPr kumimoji="1" lang="en-US" altLang="zh-CN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sz="2800" dirty="0"/>
              <a:t>从本次实验的经验上看，</a:t>
            </a:r>
            <a:r>
              <a:rPr kumimoji="1" lang="zh-CN" altLang="en-US" sz="2800" b="1" dirty="0"/>
              <a:t>没有</a:t>
            </a:r>
            <a:r>
              <a:rPr kumimoji="1" lang="en-US" altLang="zh-CN" sz="2800" b="1" dirty="0" err="1"/>
              <a:t>logt</a:t>
            </a:r>
            <a:r>
              <a:rPr kumimoji="1" lang="zh-CN" altLang="en-US" sz="2800" b="1" dirty="0"/>
              <a:t>效果不一定差</a:t>
            </a:r>
            <a:r>
              <a:rPr kumimoji="1" lang="zh-CN" altLang="en-US" sz="2800" dirty="0"/>
              <a:t>；</a:t>
            </a:r>
            <a:r>
              <a:rPr kumimoji="1" lang="zh-CN" altLang="en-US" sz="2800" b="1" dirty="0"/>
              <a:t>与</a:t>
            </a:r>
            <a:r>
              <a:rPr kumimoji="1" lang="en-US" altLang="zh-CN" sz="2800" b="1" dirty="0" err="1"/>
              <a:t>NoiseScale</a:t>
            </a:r>
            <a:r>
              <a:rPr kumimoji="1" lang="zh-CN" altLang="en-US" sz="2800" b="1" dirty="0"/>
              <a:t>相关的一般效果更好</a:t>
            </a:r>
            <a:endParaRPr kumimoji="1" lang="en-US" altLang="zh-CN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7">
                <a:extLst>
                  <a:ext uri="{FF2B5EF4-FFF2-40B4-BE49-F238E27FC236}">
                    <a16:creationId xmlns:a16="http://schemas.microsoft.com/office/drawing/2014/main" id="{4ECF9E90-C26F-C0AB-2877-491BD0613B9F}"/>
                  </a:ext>
                </a:extLst>
              </p:cNvPr>
              <p:cNvSpPr txBox="1"/>
              <p:nvPr/>
            </p:nvSpPr>
            <p:spPr>
              <a:xfrm>
                <a:off x="4168992" y="1414097"/>
                <a:ext cx="3420039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7">
                <a:extLst>
                  <a:ext uri="{FF2B5EF4-FFF2-40B4-BE49-F238E27FC236}">
                    <a16:creationId xmlns:a16="http://schemas.microsoft.com/office/drawing/2014/main" id="{4ECF9E90-C26F-C0AB-2877-491BD0613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992" y="1414097"/>
                <a:ext cx="3420039" cy="1091196"/>
              </a:xfrm>
              <a:prstGeom prst="rect">
                <a:avLst/>
              </a:prstGeom>
              <a:blipFill>
                <a:blip r:embed="rId2"/>
                <a:stretch>
                  <a:fillRect l="-1481" r="-7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1468E-52C4-7D75-555C-31E3FBDE0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FA531C-7683-A653-86D3-4FB5998D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Thompson Sampling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F679CF-A103-C708-E5CB-2CC998824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278806"/>
            <a:ext cx="10515600" cy="580141"/>
          </a:xfrm>
        </p:spPr>
        <p:txBody>
          <a:bodyPr/>
          <a:lstStyle/>
          <a:p>
            <a:r>
              <a:rPr lang="zh-CN" altLang="en-US" dirty="0"/>
              <a:t>有先验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415E0373-3D62-A998-1F14-B6180F5ADB1A}"/>
              </a:ext>
            </a:extLst>
          </p:cNvPr>
          <p:cNvSpPr txBox="1">
            <a:spLocks/>
          </p:cNvSpPr>
          <p:nvPr/>
        </p:nvSpPr>
        <p:spPr>
          <a:xfrm>
            <a:off x="647700" y="4564283"/>
            <a:ext cx="10515600" cy="580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无先验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E38A0CB-005F-62BF-55A1-F348AD09D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150" y="1389806"/>
            <a:ext cx="3187700" cy="88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AE04AE-3938-4D4B-5077-6AECDE7E2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350" y="2568876"/>
            <a:ext cx="3035300" cy="18161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83C4003-0F65-7401-80A3-1457095498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2950" y="4901184"/>
            <a:ext cx="3086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43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D1F20-E5F4-6430-5CD3-8E10C4556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17F8B0-8213-E2BB-EAD8-4ED8B44A1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Thompson Sampling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0EA267-DC37-E995-B8E0-A8D260CAB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278806"/>
            <a:ext cx="10515600" cy="580141"/>
          </a:xfrm>
        </p:spPr>
        <p:txBody>
          <a:bodyPr/>
          <a:lstStyle/>
          <a:p>
            <a:r>
              <a:rPr lang="zh-CN" altLang="en-US" dirty="0"/>
              <a:t>有先验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0B1DC412-6339-4D0C-B0DE-8A78007FBF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7700" y="4564283"/>
                <a:ext cx="10515600" cy="5801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90204" pitchFamily="34" charset="0"/>
                  <a:buChar char="•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dirty="0"/>
                  <a:t>也可以采用递推更新方式实现：上式中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←1,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0B1DC412-6339-4D0C-B0DE-8A78007FB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4564283"/>
                <a:ext cx="10515600" cy="580141"/>
              </a:xfrm>
              <a:prstGeom prst="rect">
                <a:avLst/>
              </a:prstGeom>
              <a:blipFill>
                <a:blip r:embed="rId3"/>
                <a:stretch>
                  <a:fillRect l="-965" t="-23404" b="-63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FE656546-D213-6610-2A61-30BEC7A84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2150" y="1389806"/>
            <a:ext cx="3187700" cy="88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D2EB0A1-2E0E-E470-07AE-B0DB72E336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350" y="2568876"/>
            <a:ext cx="3035300" cy="18161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E84A423-58BB-B21B-AD8E-BF3557996F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5000" y="5083756"/>
            <a:ext cx="3302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76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Thompson Sampling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584325"/>
            <a:ext cx="10515600" cy="4351338"/>
          </a:xfrm>
        </p:spPr>
        <p:txBody>
          <a:bodyPr/>
          <a:lstStyle/>
          <a:p>
            <a:r>
              <a:rPr lang="zh-CN" altLang="en-US" dirty="0"/>
              <a:t>（推导）观察到的样本可以对奖励值的认知进行更新。</a:t>
            </a: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795905" y="2159635"/>
            <a:ext cx="7216140" cy="44215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70096-454C-3FE4-C06F-8F2D747C1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5505D0-061B-8F44-10E8-DDC59CFCB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Pertubation</a:t>
            </a:r>
            <a:r>
              <a:rPr lang="en-US" altLang="zh-CN" dirty="0"/>
              <a:t>-History Exploration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3439603B-99DA-DF6B-6004-ACB131F58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293937"/>
            <a:ext cx="10515600" cy="580141"/>
          </a:xfrm>
        </p:spPr>
        <p:txBody>
          <a:bodyPr/>
          <a:lstStyle/>
          <a:p>
            <a:r>
              <a:rPr lang="zh-CN" altLang="en-US" dirty="0"/>
              <a:t>论文中对于扰动变量的要求：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A310F6D-BB90-0B42-9D8A-42457CE3A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902256"/>
            <a:ext cx="4225150" cy="2935962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F31D3515-76D8-0703-2D3B-E1B7494D0640}"/>
              </a:ext>
            </a:extLst>
          </p:cNvPr>
          <p:cNvGrpSpPr/>
          <p:nvPr/>
        </p:nvGrpSpPr>
        <p:grpSpPr>
          <a:xfrm>
            <a:off x="95491" y="5056889"/>
            <a:ext cx="5334000" cy="1014347"/>
            <a:chOff x="350134" y="5068690"/>
            <a:chExt cx="5334000" cy="1014347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E31F50F9-0EF6-8036-03F3-B0CCD5E05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0134" y="5068690"/>
              <a:ext cx="5334000" cy="26670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B20EBD85-B879-CD30-34AD-02AB6FC2D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0934" y="5435337"/>
              <a:ext cx="5232400" cy="647700"/>
            </a:xfrm>
            <a:prstGeom prst="rect">
              <a:avLst/>
            </a:prstGeom>
          </p:spPr>
        </p:pic>
      </p:grpSp>
      <p:cxnSp>
        <p:nvCxnSpPr>
          <p:cNvPr id="15" name="曲线连接符 14">
            <a:extLst>
              <a:ext uri="{FF2B5EF4-FFF2-40B4-BE49-F238E27FC236}">
                <a16:creationId xmlns:a16="http://schemas.microsoft.com/office/drawing/2014/main" id="{CB018074-FA62-04DF-D1BF-59EC4EDF2C3F}"/>
              </a:ext>
            </a:extLst>
          </p:cNvPr>
          <p:cNvCxnSpPr>
            <a:stCxn id="10" idx="3"/>
          </p:cNvCxnSpPr>
          <p:nvPr/>
        </p:nvCxnSpPr>
        <p:spPr>
          <a:xfrm flipV="1">
            <a:off x="4872850" y="2476982"/>
            <a:ext cx="1412203" cy="89325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曲线连接符 15">
            <a:extLst>
              <a:ext uri="{FF2B5EF4-FFF2-40B4-BE49-F238E27FC236}">
                <a16:creationId xmlns:a16="http://schemas.microsoft.com/office/drawing/2014/main" id="{C594A04A-D09B-E056-9E34-3812A7B564EE}"/>
              </a:ext>
            </a:extLst>
          </p:cNvPr>
          <p:cNvCxnSpPr/>
          <p:nvPr/>
        </p:nvCxnSpPr>
        <p:spPr>
          <a:xfrm flipV="1">
            <a:off x="5578906" y="4548851"/>
            <a:ext cx="1412203" cy="89325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BD09411B-5672-7FA7-9691-CD49C1AF4936}"/>
              </a:ext>
            </a:extLst>
          </p:cNvPr>
          <p:cNvSpPr txBox="1"/>
          <p:nvPr/>
        </p:nvSpPr>
        <p:spPr>
          <a:xfrm>
            <a:off x="6377651" y="2250168"/>
            <a:ext cx="456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只要加的是</a:t>
            </a:r>
            <a:r>
              <a:rPr kumimoji="1" lang="en-US" altLang="zh-CN" dirty="0" err="1"/>
              <a:t>iid</a:t>
            </a:r>
            <a:r>
              <a:rPr kumimoji="1" lang="zh-CN" altLang="en-US" dirty="0"/>
              <a:t>的扰动，大数律可以保证收敛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1491FD4-356E-937C-B492-E38B9E90276E}"/>
              </a:ext>
            </a:extLst>
          </p:cNvPr>
          <p:cNvSpPr txBox="1"/>
          <p:nvPr/>
        </p:nvSpPr>
        <p:spPr>
          <a:xfrm>
            <a:off x="7106856" y="4345185"/>
            <a:ext cx="3157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扰动的方差需要比</a:t>
            </a:r>
            <a:r>
              <a:rPr kumimoji="1" lang="en-US" altLang="zh-CN" dirty="0"/>
              <a:t>reward</a:t>
            </a:r>
            <a:r>
              <a:rPr kumimoji="1" lang="zh-CN" altLang="en-US" dirty="0"/>
              <a:t>的大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7F06ABA-6D23-C009-93CD-18D09532864F}"/>
                  </a:ext>
                </a:extLst>
              </p:cNvPr>
              <p:cNvSpPr txBox="1"/>
              <p:nvPr/>
            </p:nvSpPr>
            <p:spPr>
              <a:xfrm>
                <a:off x="7037408" y="4889195"/>
                <a:ext cx="456727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⋇</m:t>
                    </m:r>
                  </m:oMath>
                </a14:m>
                <a:r>
                  <a:rPr kumimoji="1" lang="zh-CN" altLang="en-US" dirty="0"/>
                  <a:t>论文中的</a:t>
                </a:r>
                <a:r>
                  <a:rPr kumimoji="1" lang="en-US" altLang="zh-CN" dirty="0"/>
                  <a:t>setting</a:t>
                </a:r>
                <a:r>
                  <a:rPr kumimoji="1" lang="zh-CN" altLang="en-US" dirty="0"/>
                  <a:t>假设</a:t>
                </a:r>
                <a:r>
                  <a:rPr kumimoji="1" lang="en-US" altLang="zh-CN" dirty="0"/>
                  <a:t>reward</a:t>
                </a:r>
                <a:r>
                  <a:rPr kumimoji="1" lang="zh-CN" altLang="en-US" dirty="0"/>
                  <a:t>在</a:t>
                </a:r>
                <a:r>
                  <a:rPr kumimoji="1" lang="en-US" altLang="zh-CN" dirty="0"/>
                  <a:t>[0,1]</a:t>
                </a:r>
                <a:r>
                  <a:rPr kumimoji="1" lang="zh-CN" altLang="en-US" dirty="0"/>
                  <a:t>之间</a:t>
                </a:r>
                <a:endParaRPr kumimoji="1" lang="en-US" altLang="zh-CN" dirty="0"/>
              </a:p>
              <a:p>
                <a:r>
                  <a:rPr kumimoji="1" lang="zh-CN" altLang="en-US" dirty="0"/>
                  <a:t>因此扰动使用了</a:t>
                </a:r>
                <a:r>
                  <a:rPr kumimoji="1" lang="en-US" altLang="zh-CN" dirty="0"/>
                  <a:t>Bernoulli</a:t>
                </a:r>
                <a:r>
                  <a:rPr kumimoji="1" lang="zh-CN" altLang="en-US" dirty="0"/>
                  <a:t>，它是</a:t>
                </a:r>
                <a:r>
                  <a:rPr kumimoji="1" lang="en-US" altLang="zh-CN" dirty="0"/>
                  <a:t>[0,1]</a:t>
                </a:r>
                <a:r>
                  <a:rPr kumimoji="1" lang="zh-CN" altLang="en-US" dirty="0"/>
                  <a:t>上方差最大的随机变量（</a:t>
                </a:r>
                <a:r>
                  <a:rPr kumimoji="1" lang="en-US" altLang="zh-CN" dirty="0"/>
                  <a:t>1/4</a:t>
                </a:r>
                <a:r>
                  <a:rPr kumimoji="1" lang="zh-CN" altLang="en-US" dirty="0"/>
                  <a:t>）</a:t>
                </a:r>
                <a:endParaRPr kumimoji="1" lang="en-US" altLang="zh-CN" dirty="0"/>
              </a:p>
              <a:p>
                <a14:m>
                  <m:oMath xmlns:m="http://schemas.openxmlformats.org/officeDocument/2006/math"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⋇</m:t>
                    </m:r>
                  </m:oMath>
                </a14:m>
                <a:r>
                  <a:rPr kumimoji="1" lang="zh-CN" altLang="en-US" dirty="0"/>
                  <a:t>为了确保理论正确，</a:t>
                </a:r>
                <a:r>
                  <a:rPr kumimoji="1" lang="zh-CN" altLang="en-US" b="1" dirty="0"/>
                  <a:t>一般需要所加的扰动有足够大的方差</a:t>
                </a:r>
                <a:r>
                  <a:rPr kumimoji="1" lang="zh-CN" altLang="en-US" dirty="0"/>
                  <a:t>！（分布类型、扰动系数</a:t>
                </a:r>
                <a:r>
                  <a:rPr kumimoji="1" lang="en-US" altLang="zh-CN" dirty="0"/>
                  <a:t>a</a:t>
                </a:r>
                <a:r>
                  <a:rPr kumimoji="1" lang="zh-CN" altLang="en-US" dirty="0"/>
                  <a:t>）</a:t>
                </a:r>
                <a:endParaRPr kumimoji="1" lang="en-US" altLang="zh-CN" dirty="0"/>
              </a:p>
              <a:p>
                <a14:m>
                  <m:oMath xmlns:m="http://schemas.openxmlformats.org/officeDocument/2006/math"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⋇</m:t>
                    </m:r>
                  </m:oMath>
                </a14:m>
                <a:r>
                  <a:rPr kumimoji="1" lang="zh-CN" altLang="en-US" dirty="0"/>
                  <a:t>实践中，过大过小都不可取</a:t>
                </a: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7F06ABA-6D23-C009-93CD-18D095328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408" y="4889195"/>
                <a:ext cx="4567276" cy="1754326"/>
              </a:xfrm>
              <a:prstGeom prst="rect">
                <a:avLst/>
              </a:prstGeom>
              <a:blipFill>
                <a:blip r:embed="rId6"/>
                <a:stretch>
                  <a:fillRect l="-831" t="-2857" r="-3324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849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256D0-5773-3490-AEF3-4F5A7DDAE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81D62C-B6E6-5DF8-9BDD-B72F44098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LinUCB</a:t>
            </a:r>
            <a:endParaRPr lang="en-US" altLang="zh-CN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9E62DD1-8C4C-59DA-CE71-265719B8FE79}"/>
              </a:ext>
            </a:extLst>
          </p:cNvPr>
          <p:cNvSpPr txBox="1"/>
          <p:nvPr/>
        </p:nvSpPr>
        <p:spPr>
          <a:xfrm>
            <a:off x="549506" y="4075627"/>
            <a:ext cx="11366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zh-CN" altLang="en-US" sz="28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系数也可以调（实际上也需要和</a:t>
            </a:r>
            <a:r>
              <a:rPr lang="en-US" altLang="zh-CN" sz="28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reward</a:t>
            </a:r>
            <a:r>
              <a:rPr lang="zh-CN" altLang="en-US" sz="28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altLang="zh-CN" sz="28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variance</a:t>
            </a:r>
            <a:r>
              <a:rPr lang="zh-CN" altLang="en-US" sz="28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相关）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sz="28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增量更新，可以用</a:t>
            </a:r>
            <a:r>
              <a:rPr lang="en-US" altLang="zh-CN" sz="2800" dirty="0">
                <a:solidFill>
                  <a:srgbClr val="333333"/>
                </a:solidFill>
                <a:latin typeface="Open Sans" panose="020B0606030504020204" pitchFamily="34" charset="0"/>
              </a:rPr>
              <a:t>Sherman-Morrison</a:t>
            </a:r>
            <a:r>
              <a:rPr lang="zh-CN" altLang="en-US" sz="2800" dirty="0">
                <a:solidFill>
                  <a:srgbClr val="333333"/>
                </a:solidFill>
                <a:latin typeface="Open Sans" panose="020B0606030504020204" pitchFamily="34" charset="0"/>
              </a:rPr>
              <a:t>公式求逆加速</a:t>
            </a:r>
            <a:endParaRPr lang="zh-CN" altLang="en-US" sz="2800" b="0" i="0" u="none" strike="noStrike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grpSp>
        <p:nvGrpSpPr>
          <p:cNvPr id="5" name="Group 105">
            <a:extLst>
              <a:ext uri="{FF2B5EF4-FFF2-40B4-BE49-F238E27FC236}">
                <a16:creationId xmlns:a16="http://schemas.microsoft.com/office/drawing/2014/main" id="{698B871E-9DDB-CB8E-04A9-A8BBA36C0DE0}"/>
              </a:ext>
            </a:extLst>
          </p:cNvPr>
          <p:cNvGrpSpPr/>
          <p:nvPr/>
        </p:nvGrpSpPr>
        <p:grpSpPr>
          <a:xfrm>
            <a:off x="1275165" y="1582204"/>
            <a:ext cx="3260035" cy="1488661"/>
            <a:chOff x="8207513" y="4046330"/>
            <a:chExt cx="3260035" cy="1488661"/>
          </a:xfrm>
        </p:grpSpPr>
        <p:pic>
          <p:nvPicPr>
            <p:cNvPr id="6" name="Picture 100">
              <a:extLst>
                <a:ext uri="{FF2B5EF4-FFF2-40B4-BE49-F238E27FC236}">
                  <a16:creationId xmlns:a16="http://schemas.microsoft.com/office/drawing/2014/main" id="{90A95046-C6F7-9578-CD33-13BE25C6F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97915" y="4396822"/>
              <a:ext cx="3015024" cy="341066"/>
            </a:xfrm>
            <a:prstGeom prst="rect">
              <a:avLst/>
            </a:prstGeom>
          </p:spPr>
        </p:pic>
        <p:pic>
          <p:nvPicPr>
            <p:cNvPr id="7" name="Picture 101">
              <a:extLst>
                <a:ext uri="{FF2B5EF4-FFF2-40B4-BE49-F238E27FC236}">
                  <a16:creationId xmlns:a16="http://schemas.microsoft.com/office/drawing/2014/main" id="{FB44CF13-3449-097C-B89E-3FB4E5833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8980" y="4786933"/>
              <a:ext cx="2551056" cy="333377"/>
            </a:xfrm>
            <a:prstGeom prst="rect">
              <a:avLst/>
            </a:prstGeom>
          </p:spPr>
        </p:pic>
        <p:pic>
          <p:nvPicPr>
            <p:cNvPr id="8" name="Picture 102">
              <a:extLst>
                <a:ext uri="{FF2B5EF4-FFF2-40B4-BE49-F238E27FC236}">
                  <a16:creationId xmlns:a16="http://schemas.microsoft.com/office/drawing/2014/main" id="{E951E092-273D-C5EA-4A6E-0FCE1E681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43479" y="5167862"/>
              <a:ext cx="1326191" cy="313331"/>
            </a:xfrm>
            <a:prstGeom prst="rect">
              <a:avLst/>
            </a:prstGeom>
          </p:spPr>
        </p:pic>
        <p:sp>
          <p:nvSpPr>
            <p:cNvPr id="9" name="Rectangle 103">
              <a:extLst>
                <a:ext uri="{FF2B5EF4-FFF2-40B4-BE49-F238E27FC236}">
                  <a16:creationId xmlns:a16="http://schemas.microsoft.com/office/drawing/2014/main" id="{A2A7BA5A-4A78-8593-6D23-3875BFD4F8F2}"/>
                </a:ext>
              </a:extLst>
            </p:cNvPr>
            <p:cNvSpPr/>
            <p:nvPr/>
          </p:nvSpPr>
          <p:spPr>
            <a:xfrm>
              <a:off x="8211929" y="4072835"/>
              <a:ext cx="3255619" cy="14621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104">
              <a:extLst>
                <a:ext uri="{FF2B5EF4-FFF2-40B4-BE49-F238E27FC236}">
                  <a16:creationId xmlns:a16="http://schemas.microsoft.com/office/drawing/2014/main" id="{9CEB70DE-3D69-EB4B-A1DA-53049D01FCF7}"/>
                </a:ext>
              </a:extLst>
            </p:cNvPr>
            <p:cNvSpPr txBox="1"/>
            <p:nvPr/>
          </p:nvSpPr>
          <p:spPr>
            <a:xfrm>
              <a:off x="8207513" y="4046330"/>
              <a:ext cx="2509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Closed form estimator</a:t>
              </a:r>
            </a:p>
          </p:txBody>
        </p:sp>
      </p:grpSp>
      <p:grpSp>
        <p:nvGrpSpPr>
          <p:cNvPr id="11" name="Group 6">
            <a:extLst>
              <a:ext uri="{FF2B5EF4-FFF2-40B4-BE49-F238E27FC236}">
                <a16:creationId xmlns:a16="http://schemas.microsoft.com/office/drawing/2014/main" id="{9846FE0B-B9A8-CF08-DC3D-F70EF96A21B5}"/>
              </a:ext>
            </a:extLst>
          </p:cNvPr>
          <p:cNvGrpSpPr/>
          <p:nvPr/>
        </p:nvGrpSpPr>
        <p:grpSpPr>
          <a:xfrm>
            <a:off x="6096000" y="2291979"/>
            <a:ext cx="4053584" cy="778886"/>
            <a:chOff x="7474225" y="2111512"/>
            <a:chExt cx="4053584" cy="778886"/>
          </a:xfrm>
        </p:grpSpPr>
        <p:sp>
          <p:nvSpPr>
            <p:cNvPr id="12" name="TextBox 64">
              <a:extLst>
                <a:ext uri="{FF2B5EF4-FFF2-40B4-BE49-F238E27FC236}">
                  <a16:creationId xmlns:a16="http://schemas.microsoft.com/office/drawing/2014/main" id="{AEB81D0C-95DB-4BC2-ED65-FCE90BFB86D2}"/>
                </a:ext>
              </a:extLst>
            </p:cNvPr>
            <p:cNvSpPr txBox="1"/>
            <p:nvPr/>
          </p:nvSpPr>
          <p:spPr>
            <a:xfrm>
              <a:off x="7474225" y="2111512"/>
              <a:ext cx="2716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Confidence ellipsoid</a:t>
              </a:r>
            </a:p>
          </p:txBody>
        </p:sp>
        <p:pic>
          <p:nvPicPr>
            <p:cNvPr id="13" name="Picture 5">
              <a:extLst>
                <a:ext uri="{FF2B5EF4-FFF2-40B4-BE49-F238E27FC236}">
                  <a16:creationId xmlns:a16="http://schemas.microsoft.com/office/drawing/2014/main" id="{E2ACE0B7-D90B-3E87-329D-EA9CCCCDF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10901" y="2411529"/>
              <a:ext cx="3916908" cy="478869"/>
            </a:xfrm>
            <a:prstGeom prst="rect">
              <a:avLst/>
            </a:prstGeom>
          </p:spPr>
        </p:pic>
      </p:grpSp>
      <p:pic>
        <p:nvPicPr>
          <p:cNvPr id="14" name="Picture 109">
            <a:extLst>
              <a:ext uri="{FF2B5EF4-FFF2-40B4-BE49-F238E27FC236}">
                <a16:creationId xmlns:a16="http://schemas.microsoft.com/office/drawing/2014/main" id="{3EAA109B-8E60-BECA-36CD-E0D7AC93EF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719" y="3347068"/>
            <a:ext cx="4523562" cy="452356"/>
          </a:xfrm>
          <a:prstGeom prst="rect">
            <a:avLst/>
          </a:prstGeom>
        </p:spPr>
      </p:pic>
      <p:pic>
        <p:nvPicPr>
          <p:cNvPr id="15" name="Picture 50">
            <a:extLst>
              <a:ext uri="{FF2B5EF4-FFF2-40B4-BE49-F238E27FC236}">
                <a16:creationId xmlns:a16="http://schemas.microsoft.com/office/drawing/2014/main" id="{F6F1C914-C983-DE53-8B33-96F70C26CD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8363" y="1687839"/>
            <a:ext cx="2395203" cy="40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38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7C427-580B-A12C-F40D-F777CAAEE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109247-4698-F5B9-0FAD-31AAA3180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LinTS</a:t>
            </a:r>
            <a:endParaRPr lang="en-US" altLang="zh-CN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071C475-1F3E-724F-2620-82CEDC6FC831}"/>
              </a:ext>
            </a:extLst>
          </p:cNvPr>
          <p:cNvSpPr txBox="1"/>
          <p:nvPr/>
        </p:nvSpPr>
        <p:spPr>
          <a:xfrm>
            <a:off x="4499668" y="1613585"/>
            <a:ext cx="7426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zh-CN" sz="28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Variance</a:t>
            </a:r>
            <a:r>
              <a:rPr lang="zh-CN" altLang="en-US" sz="28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altLang="zh-CN" sz="28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Notation</a:t>
            </a:r>
            <a:r>
              <a:rPr lang="zh-CN" altLang="en-US" sz="28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altLang="zh-CN" sz="28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v.s</a:t>
            </a:r>
            <a:r>
              <a:rPr lang="en-US" altLang="zh-CN" sz="28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  <a:r>
              <a:rPr lang="zh-CN" altLang="en-US" sz="28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altLang="zh-CN" sz="28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Precision</a:t>
            </a:r>
            <a:r>
              <a:rPr lang="zh-CN" altLang="en-US" sz="28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altLang="zh-CN" sz="28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Notation!</a:t>
            </a: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6BD7E03D-41A6-1AE3-65E5-0053976C11B2}"/>
              </a:ext>
            </a:extLst>
          </p:cNvPr>
          <p:cNvGrpSpPr/>
          <p:nvPr/>
        </p:nvGrpSpPr>
        <p:grpSpPr>
          <a:xfrm>
            <a:off x="647700" y="1584008"/>
            <a:ext cx="3260035" cy="1797877"/>
            <a:chOff x="8348868" y="4616175"/>
            <a:chExt cx="3260035" cy="1797877"/>
          </a:xfrm>
        </p:grpSpPr>
        <p:sp>
          <p:nvSpPr>
            <p:cNvPr id="16" name="Rectangle 103">
              <a:extLst>
                <a:ext uri="{FF2B5EF4-FFF2-40B4-BE49-F238E27FC236}">
                  <a16:creationId xmlns:a16="http://schemas.microsoft.com/office/drawing/2014/main" id="{713F04E2-7BB7-3722-898B-2E743E77222C}"/>
                </a:ext>
              </a:extLst>
            </p:cNvPr>
            <p:cNvSpPr/>
            <p:nvPr/>
          </p:nvSpPr>
          <p:spPr>
            <a:xfrm>
              <a:off x="8353284" y="4642679"/>
              <a:ext cx="3255619" cy="17713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04">
              <a:extLst>
                <a:ext uri="{FF2B5EF4-FFF2-40B4-BE49-F238E27FC236}">
                  <a16:creationId xmlns:a16="http://schemas.microsoft.com/office/drawing/2014/main" id="{D63293A7-BEF1-1E94-7D3F-DD68DCDD9C44}"/>
                </a:ext>
              </a:extLst>
            </p:cNvPr>
            <p:cNvSpPr txBox="1"/>
            <p:nvPr/>
          </p:nvSpPr>
          <p:spPr>
            <a:xfrm>
              <a:off x="8348868" y="4616175"/>
              <a:ext cx="32114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Analytic form of posterior</a:t>
              </a:r>
            </a:p>
            <a:p>
              <a:r>
                <a:rPr lang="en-US" dirty="0"/>
                <a:t>Prior:</a:t>
              </a:r>
            </a:p>
          </p:txBody>
        </p:sp>
        <p:pic>
          <p:nvPicPr>
            <p:cNvPr id="18" name="Picture 74">
              <a:extLst>
                <a:ext uri="{FF2B5EF4-FFF2-40B4-BE49-F238E27FC236}">
                  <a16:creationId xmlns:a16="http://schemas.microsoft.com/office/drawing/2014/main" id="{2FB33A55-42C2-167F-2819-FA43624C5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0467" y="5269393"/>
              <a:ext cx="3131931" cy="338587"/>
            </a:xfrm>
            <a:prstGeom prst="rect">
              <a:avLst/>
            </a:prstGeom>
          </p:spPr>
        </p:pic>
        <p:pic>
          <p:nvPicPr>
            <p:cNvPr id="19" name="Picture 75">
              <a:extLst>
                <a:ext uri="{FF2B5EF4-FFF2-40B4-BE49-F238E27FC236}">
                  <a16:creationId xmlns:a16="http://schemas.microsoft.com/office/drawing/2014/main" id="{BC4D4026-0D95-8CD5-7CE9-FDF01E129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50467" y="5647566"/>
              <a:ext cx="2854065" cy="408680"/>
            </a:xfrm>
            <a:prstGeom prst="rect">
              <a:avLst/>
            </a:prstGeom>
          </p:spPr>
        </p:pic>
        <p:pic>
          <p:nvPicPr>
            <p:cNvPr id="20" name="Picture 84">
              <a:extLst>
                <a:ext uri="{FF2B5EF4-FFF2-40B4-BE49-F238E27FC236}">
                  <a16:creationId xmlns:a16="http://schemas.microsoft.com/office/drawing/2014/main" id="{7D5DC56E-7099-9FF2-93B0-4177DA2E3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3808" y="4936779"/>
              <a:ext cx="1907384" cy="297831"/>
            </a:xfrm>
            <a:prstGeom prst="rect">
              <a:avLst/>
            </a:prstGeom>
          </p:spPr>
        </p:pic>
        <p:pic>
          <p:nvPicPr>
            <p:cNvPr id="21" name="Picture 7">
              <a:extLst>
                <a:ext uri="{FF2B5EF4-FFF2-40B4-BE49-F238E27FC236}">
                  <a16:creationId xmlns:a16="http://schemas.microsoft.com/office/drawing/2014/main" id="{EBD45E92-D80A-D818-9A2F-403C14A60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59283" y="5992171"/>
              <a:ext cx="2265809" cy="402811"/>
            </a:xfrm>
            <a:prstGeom prst="rect">
              <a:avLst/>
            </a:prstGeom>
          </p:spPr>
        </p:pic>
      </p:grpSp>
      <p:grpSp>
        <p:nvGrpSpPr>
          <p:cNvPr id="22" name="Group 105">
            <a:extLst>
              <a:ext uri="{FF2B5EF4-FFF2-40B4-BE49-F238E27FC236}">
                <a16:creationId xmlns:a16="http://schemas.microsoft.com/office/drawing/2014/main" id="{A6A09878-247E-9241-BC99-BE3B64E4EE4B}"/>
              </a:ext>
            </a:extLst>
          </p:cNvPr>
          <p:cNvGrpSpPr/>
          <p:nvPr/>
        </p:nvGrpSpPr>
        <p:grpSpPr>
          <a:xfrm>
            <a:off x="685246" y="3967335"/>
            <a:ext cx="3260035" cy="1488661"/>
            <a:chOff x="8207513" y="4046330"/>
            <a:chExt cx="3260035" cy="1488661"/>
          </a:xfrm>
        </p:grpSpPr>
        <p:pic>
          <p:nvPicPr>
            <p:cNvPr id="23" name="Picture 100">
              <a:extLst>
                <a:ext uri="{FF2B5EF4-FFF2-40B4-BE49-F238E27FC236}">
                  <a16:creationId xmlns:a16="http://schemas.microsoft.com/office/drawing/2014/main" id="{1D4F9119-457E-6C2C-B1FB-17E873724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97915" y="4396822"/>
              <a:ext cx="3015024" cy="341066"/>
            </a:xfrm>
            <a:prstGeom prst="rect">
              <a:avLst/>
            </a:prstGeom>
          </p:spPr>
        </p:pic>
        <p:pic>
          <p:nvPicPr>
            <p:cNvPr id="24" name="Picture 101">
              <a:extLst>
                <a:ext uri="{FF2B5EF4-FFF2-40B4-BE49-F238E27FC236}">
                  <a16:creationId xmlns:a16="http://schemas.microsoft.com/office/drawing/2014/main" id="{C487019E-A1DB-87B2-7C33-55AFECE97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28980" y="4786933"/>
              <a:ext cx="2551056" cy="333377"/>
            </a:xfrm>
            <a:prstGeom prst="rect">
              <a:avLst/>
            </a:prstGeom>
          </p:spPr>
        </p:pic>
        <p:pic>
          <p:nvPicPr>
            <p:cNvPr id="25" name="Picture 102">
              <a:extLst>
                <a:ext uri="{FF2B5EF4-FFF2-40B4-BE49-F238E27FC236}">
                  <a16:creationId xmlns:a16="http://schemas.microsoft.com/office/drawing/2014/main" id="{E3B670E0-092E-2F87-9763-693CF3C20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43479" y="5167862"/>
              <a:ext cx="1326191" cy="313331"/>
            </a:xfrm>
            <a:prstGeom prst="rect">
              <a:avLst/>
            </a:prstGeom>
          </p:spPr>
        </p:pic>
        <p:sp>
          <p:nvSpPr>
            <p:cNvPr id="26" name="Rectangle 103">
              <a:extLst>
                <a:ext uri="{FF2B5EF4-FFF2-40B4-BE49-F238E27FC236}">
                  <a16:creationId xmlns:a16="http://schemas.microsoft.com/office/drawing/2014/main" id="{D567B65F-F0A0-A3F3-149D-8542D8C69DFF}"/>
                </a:ext>
              </a:extLst>
            </p:cNvPr>
            <p:cNvSpPr/>
            <p:nvPr/>
          </p:nvSpPr>
          <p:spPr>
            <a:xfrm>
              <a:off x="8211929" y="4072835"/>
              <a:ext cx="3255619" cy="14621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104">
              <a:extLst>
                <a:ext uri="{FF2B5EF4-FFF2-40B4-BE49-F238E27FC236}">
                  <a16:creationId xmlns:a16="http://schemas.microsoft.com/office/drawing/2014/main" id="{AB7BD307-C2B2-1A15-9545-8084F8474CDF}"/>
                </a:ext>
              </a:extLst>
            </p:cNvPr>
            <p:cNvSpPr txBox="1"/>
            <p:nvPr/>
          </p:nvSpPr>
          <p:spPr>
            <a:xfrm>
              <a:off x="8207513" y="4046330"/>
              <a:ext cx="2509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Closed form estimator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EDCAA25-D68A-7D62-A988-5EE63D344274}"/>
                  </a:ext>
                </a:extLst>
              </p:cNvPr>
              <p:cNvSpPr txBox="1"/>
              <p:nvPr/>
            </p:nvSpPr>
            <p:spPr>
              <a:xfrm>
                <a:off x="4511543" y="3929273"/>
                <a:ext cx="7426973" cy="1564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zh-CN" altLang="en-US" sz="2800" b="0" i="0" u="none" strike="noStrike" dirty="0">
                    <a:solidFill>
                      <a:srgbClr val="333333"/>
                    </a:solidFill>
                    <a:effectLst/>
                    <a:latin typeface="Open Sans" panose="020B0606030504020204" pitchFamily="34" charset="0"/>
                  </a:rPr>
                  <a:t>和</a:t>
                </a:r>
                <a:r>
                  <a:rPr lang="en-US" altLang="zh-CN" sz="2800" b="0" i="0" u="none" strike="noStrike" dirty="0" err="1">
                    <a:solidFill>
                      <a:srgbClr val="333333"/>
                    </a:solidFill>
                    <a:effectLst/>
                    <a:latin typeface="Open Sans" panose="020B0606030504020204" pitchFamily="34" charset="0"/>
                  </a:rPr>
                  <a:t>LinUCB</a:t>
                </a:r>
                <a:r>
                  <a:rPr lang="zh-CN" altLang="en-US" sz="2800" b="0" i="0" u="none" strike="noStrike" dirty="0">
                    <a:solidFill>
                      <a:srgbClr val="333333"/>
                    </a:solidFill>
                    <a:effectLst/>
                    <a:latin typeface="Open Sans" panose="020B0606030504020204" pitchFamily="34" charset="0"/>
                  </a:rPr>
                  <a:t>的不同：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u="none" strike="noStrike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u="none" strike="noStrike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sz="2800" b="0" i="1" u="none" strike="noStrike" smtClean="0">
                                <a:solidFill>
                                  <a:srgbClr val="333333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u="none" strike="noStrike" smtClean="0">
                                <a:solidFill>
                                  <a:srgbClr val="333333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CN" sz="2800" b="0" i="1" u="none" strike="noStrike" smtClean="0">
                                <a:solidFill>
                                  <a:srgbClr val="333333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sz="2800" b="0" i="0" u="none" strike="noStrike" dirty="0">
                    <a:solidFill>
                      <a:srgbClr val="333333"/>
                    </a:solidFill>
                    <a:effectLst/>
                    <a:latin typeface="Open Sans" panose="020B0606030504020204" pitchFamily="34" charset="0"/>
                  </a:rPr>
                  <a:t> ！</a:t>
                </a:r>
                <a:endParaRPr lang="en-US" altLang="zh-CN" sz="2800" b="0" i="0" u="none" strike="noStrike" dirty="0">
                  <a:solidFill>
                    <a:srgbClr val="333333"/>
                  </a:solidFill>
                  <a:effectLst/>
                  <a:latin typeface="Open Sans" panose="020B060603050402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zh-CN" altLang="en-US" sz="2800" dirty="0">
                    <a:solidFill>
                      <a:srgbClr val="333333"/>
                    </a:solidFill>
                    <a:latin typeface="Open Sans" panose="020B0606030504020204" pitchFamily="34" charset="0"/>
                  </a:rPr>
                  <a:t>也可以同时乘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800" b="0" i="0" u="none" strike="noStrike" dirty="0">
                    <a:solidFill>
                      <a:srgbClr val="333333"/>
                    </a:solidFill>
                    <a:effectLst/>
                    <a:latin typeface="Open Sans" panose="020B0606030504020204" pitchFamily="34" charset="0"/>
                  </a:rPr>
                  <a:t>，这相当于在先验</a:t>
                </a:r>
                <a14:m>
                  <m:oMath xmlns:m="http://schemas.openxmlformats.org/officeDocument/2006/math">
                    <m:r>
                      <a:rPr lang="zh-CN" altLang="en-US" sz="2800" b="0" i="1" u="none" strike="noStrike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CN" altLang="en-US" sz="2800" b="0" i="0" u="none" strike="noStrike" dirty="0">
                    <a:solidFill>
                      <a:srgbClr val="333333"/>
                    </a:solidFill>
                    <a:effectLst/>
                    <a:latin typeface="Open Sans" panose="020B0606030504020204" pitchFamily="34" charset="0"/>
                  </a:rPr>
                  <a:t>上乘以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sz="28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800" b="0" i="0" u="none" strike="noStrike" dirty="0">
                    <a:solidFill>
                      <a:srgbClr val="333333"/>
                    </a:solidFill>
                    <a:effectLst/>
                    <a:latin typeface="Open Sans" panose="020B0606030504020204" pitchFamily="34" charset="0"/>
                  </a:rPr>
                  <a:t>，以及采样的分布变为</a:t>
                </a:r>
                <a:endParaRPr lang="en-US" altLang="zh-CN" sz="2800" b="0" i="0" u="none" strike="noStrike" dirty="0">
                  <a:solidFill>
                    <a:srgbClr val="333333"/>
                  </a:solidFill>
                  <a:effectLst/>
                  <a:latin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EDCAA25-D68A-7D62-A988-5EE63D344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543" y="3929273"/>
                <a:ext cx="7426973" cy="1564787"/>
              </a:xfrm>
              <a:prstGeom prst="rect">
                <a:avLst/>
              </a:prstGeom>
              <a:blipFill>
                <a:blip r:embed="rId9"/>
                <a:stretch>
                  <a:fillRect l="-1709" t="-806" r="-6667" b="-88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图片 28">
            <a:extLst>
              <a:ext uri="{FF2B5EF4-FFF2-40B4-BE49-F238E27FC236}">
                <a16:creationId xmlns:a16="http://schemas.microsoft.com/office/drawing/2014/main" id="{D2EC2530-A9D2-49BA-2EBB-D47E0D10AF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60604" y="5455996"/>
            <a:ext cx="2705100" cy="609600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3B300303-C2B3-635C-2741-003516D061C8}"/>
              </a:ext>
            </a:extLst>
          </p:cNvPr>
          <p:cNvSpPr txBox="1"/>
          <p:nvPr/>
        </p:nvSpPr>
        <p:spPr>
          <a:xfrm>
            <a:off x="486090" y="6044818"/>
            <a:ext cx="116029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333333"/>
                </a:solidFill>
                <a:latin typeface="Open Sans" panose="020B0606030504020204" pitchFamily="34" charset="0"/>
              </a:rPr>
              <a:t>需要先采样出一个统一的</a:t>
            </a:r>
            <a:r>
              <a:rPr lang="en" altLang="zh-CN" sz="2800" dirty="0">
                <a:solidFill>
                  <a:srgbClr val="333333"/>
                </a:solidFill>
                <a:latin typeface="Open Sans" panose="020B0606030504020204" pitchFamily="34" charset="0"/>
              </a:rPr>
              <a:t>theta</a:t>
            </a:r>
            <a:r>
              <a:rPr lang="zh-CN" altLang="en" sz="2800" dirty="0">
                <a:solidFill>
                  <a:srgbClr val="333333"/>
                </a:solidFill>
                <a:latin typeface="Open Sans" panose="020B0606030504020204" pitchFamily="34" charset="0"/>
              </a:rPr>
              <a:t>，</a:t>
            </a:r>
            <a:r>
              <a:rPr lang="zh-CN" altLang="en-US" sz="2800" dirty="0">
                <a:solidFill>
                  <a:srgbClr val="333333"/>
                </a:solidFill>
                <a:latin typeface="Open Sans" panose="020B0606030504020204" pitchFamily="34" charset="0"/>
              </a:rPr>
              <a:t>再用它计算所有</a:t>
            </a:r>
            <a:r>
              <a:rPr lang="en" altLang="zh-CN" sz="2800" dirty="0">
                <a:solidFill>
                  <a:srgbClr val="333333"/>
                </a:solidFill>
                <a:latin typeface="Open Sans" panose="020B0606030504020204" pitchFamily="34" charset="0"/>
              </a:rPr>
              <a:t>arm</a:t>
            </a:r>
            <a:r>
              <a:rPr lang="zh-CN" altLang="en-US" sz="2800" dirty="0">
                <a:solidFill>
                  <a:srgbClr val="333333"/>
                </a:solidFill>
                <a:latin typeface="Open Sans" panose="020B0606030504020204" pitchFamily="34" charset="0"/>
              </a:rPr>
              <a:t>的后验</a:t>
            </a:r>
            <a:r>
              <a:rPr lang="en" altLang="zh-CN" sz="2800" dirty="0">
                <a:solidFill>
                  <a:srgbClr val="333333"/>
                </a:solidFill>
                <a:latin typeface="Open Sans" panose="020B0606030504020204" pitchFamily="34" charset="0"/>
              </a:rPr>
              <a:t>reward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7400ABE-B59A-DEA7-822F-73E8BA9C9932}"/>
              </a:ext>
            </a:extLst>
          </p:cNvPr>
          <p:cNvSpPr/>
          <p:nvPr/>
        </p:nvSpPr>
        <p:spPr>
          <a:xfrm>
            <a:off x="1292640" y="2575813"/>
            <a:ext cx="346155" cy="3841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CAEA200-BD7A-076C-D742-65410B04AB86}"/>
              </a:ext>
            </a:extLst>
          </p:cNvPr>
          <p:cNvSpPr/>
          <p:nvPr/>
        </p:nvSpPr>
        <p:spPr>
          <a:xfrm>
            <a:off x="1767653" y="2219553"/>
            <a:ext cx="346155" cy="3841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96417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Linear </a:t>
            </a:r>
            <a:r>
              <a:rPr lang="en-US" altLang="zh-CN" dirty="0" err="1"/>
              <a:t>Pertubation</a:t>
            </a:r>
            <a:r>
              <a:rPr lang="en-US" altLang="zh-CN" dirty="0"/>
              <a:t>-History Exploration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BABF2F0-8084-FE23-9EAD-B81BFC61D2E9}"/>
              </a:ext>
            </a:extLst>
          </p:cNvPr>
          <p:cNvGrpSpPr/>
          <p:nvPr/>
        </p:nvGrpSpPr>
        <p:grpSpPr>
          <a:xfrm>
            <a:off x="2270069" y="1389826"/>
            <a:ext cx="7348946" cy="3669063"/>
            <a:chOff x="1272540" y="1377950"/>
            <a:chExt cx="10327005" cy="5334000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B9B15CA2-9410-95BF-0668-E200BB9AF0D4}"/>
                </a:ext>
              </a:extLst>
            </p:cNvPr>
            <p:cNvGrpSpPr/>
            <p:nvPr/>
          </p:nvGrpSpPr>
          <p:grpSpPr>
            <a:xfrm>
              <a:off x="1272540" y="1377950"/>
              <a:ext cx="4343400" cy="5334000"/>
              <a:chOff x="1272540" y="1377950"/>
              <a:chExt cx="4343400" cy="5334000"/>
            </a:xfrm>
          </p:grpSpPr>
          <p:pic>
            <p:nvPicPr>
              <p:cNvPr id="3" name="图片 2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7"/>
              <a:stretch>
                <a:fillRect/>
              </a:stretch>
            </p:blipFill>
            <p:spPr>
              <a:xfrm>
                <a:off x="1272540" y="1377950"/>
                <a:ext cx="4343400" cy="5334000"/>
              </a:xfrm>
              <a:prstGeom prst="rect">
                <a:avLst/>
              </a:prstGeom>
            </p:spPr>
          </p:pic>
          <p:sp>
            <p:nvSpPr>
              <p:cNvPr id="6" name="矩形 5"/>
              <p:cNvSpPr/>
              <p:nvPr/>
            </p:nvSpPr>
            <p:spPr>
              <a:xfrm>
                <a:off x="2174240" y="1953895"/>
                <a:ext cx="1390015" cy="18161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>
                <p:custDataLst>
                  <p:tags r:id="rId5"/>
                </p:custDataLst>
              </p:nvPr>
            </p:nvSpPr>
            <p:spPr>
              <a:xfrm>
                <a:off x="3920490" y="3627755"/>
                <a:ext cx="1498600" cy="25400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6006A09B-C853-6369-50CF-8028DDC08F88}"/>
                </a:ext>
              </a:extLst>
            </p:cNvPr>
            <p:cNvGrpSpPr/>
            <p:nvPr/>
          </p:nvGrpSpPr>
          <p:grpSpPr>
            <a:xfrm>
              <a:off x="6659245" y="1416050"/>
              <a:ext cx="4940300" cy="5295900"/>
              <a:chOff x="6659245" y="1416050"/>
              <a:chExt cx="4940300" cy="5295900"/>
            </a:xfrm>
          </p:grpSpPr>
          <p:pic>
            <p:nvPicPr>
              <p:cNvPr id="4" name="图片 3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8"/>
              <a:stretch>
                <a:fillRect/>
              </a:stretch>
            </p:blipFill>
            <p:spPr>
              <a:xfrm>
                <a:off x="6659245" y="1416050"/>
                <a:ext cx="4940300" cy="5295900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>
                <p:custDataLst>
                  <p:tags r:id="rId2"/>
                </p:custDataLst>
              </p:nvPr>
            </p:nvSpPr>
            <p:spPr>
              <a:xfrm>
                <a:off x="7279640" y="2346960"/>
                <a:ext cx="2766695" cy="18161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>
                <p:custDataLst>
                  <p:tags r:id="rId3"/>
                </p:custDataLst>
              </p:nvPr>
            </p:nvSpPr>
            <p:spPr>
              <a:xfrm>
                <a:off x="7690485" y="3555365"/>
                <a:ext cx="3601085" cy="32639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53B8863E-4C12-8E9C-7BAE-8EE2050F6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5142283"/>
            <a:ext cx="10515600" cy="1715717"/>
          </a:xfrm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zh-CN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LinPHE</a:t>
            </a:r>
            <a:r>
              <a:rPr lang="zh-CN" alt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中</a:t>
            </a:r>
            <a:r>
              <a:rPr lang="en" altLang="zh-CN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</a:t>
            </a:r>
            <a:r>
              <a:rPr lang="zh-CN" alt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一般要求是正整数（大于</a:t>
            </a:r>
            <a:r>
              <a:rPr lang="en-US" altLang="zh-CN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1</a:t>
            </a:r>
            <a:r>
              <a:rPr lang="zh-CN" alt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）。对于非整数的</a:t>
            </a:r>
            <a:r>
              <a:rPr lang="en" altLang="zh-CN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</a:t>
            </a:r>
            <a:r>
              <a:rPr lang="zh-CN" altLang="en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，</a:t>
            </a:r>
            <a:r>
              <a:rPr lang="zh-CN" alt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通过一些</a:t>
            </a:r>
            <a:r>
              <a:rPr lang="en" altLang="zh-CN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trick</a:t>
            </a:r>
            <a:r>
              <a:rPr lang="zh-CN" alt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也可以实现：</a:t>
            </a:r>
            <a:endParaRPr lang="en-US" altLang="zh-CN" b="0" i="0" u="none" strike="noStrike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333333"/>
                </a:solidFill>
                <a:latin typeface="Open Sans" panose="020B0606030504020204" pitchFamily="34" charset="0"/>
              </a:rPr>
              <a:t>先用</a:t>
            </a:r>
            <a:r>
              <a:rPr lang="en-US" altLang="zh-CN" dirty="0">
                <a:solidFill>
                  <a:srgbClr val="333333"/>
                </a:solidFill>
                <a:latin typeface="Open Sans" panose="020B0606030504020204" pitchFamily="34" charset="0"/>
              </a:rPr>
              <a:t>a</a:t>
            </a:r>
            <a:r>
              <a:rPr lang="zh-CN" altLang="en-US" dirty="0">
                <a:solidFill>
                  <a:srgbClr val="333333"/>
                </a:solidFill>
                <a:latin typeface="Open Sans" panose="020B0606030504020204" pitchFamily="34" charset="0"/>
              </a:rPr>
              <a:t>的整数部分采样</a:t>
            </a:r>
            <a:r>
              <a:rPr lang="en-US" altLang="zh-CN" dirty="0">
                <a:solidFill>
                  <a:srgbClr val="333333"/>
                </a:solidFill>
                <a:latin typeface="Open Sans" panose="020B0606030504020204" pitchFamily="34" charset="0"/>
              </a:rPr>
              <a:t>[a]</a:t>
            </a:r>
            <a:r>
              <a:rPr lang="zh-CN" altLang="en-US" dirty="0">
                <a:solidFill>
                  <a:srgbClr val="333333"/>
                </a:solidFill>
                <a:latin typeface="Open Sans" panose="020B0606030504020204" pitchFamily="34" charset="0"/>
              </a:rPr>
              <a:t>个</a:t>
            </a:r>
            <a:r>
              <a:rPr lang="en-US" altLang="zh-CN" dirty="0">
                <a:solidFill>
                  <a:srgbClr val="333333"/>
                </a:solidFill>
                <a:latin typeface="Open Sans" panose="020B0606030504020204" pitchFamily="34" charset="0"/>
              </a:rPr>
              <a:t>B(1,0.5)</a:t>
            </a:r>
            <a:r>
              <a:rPr lang="zh-CN" altLang="en-US" dirty="0">
                <a:solidFill>
                  <a:srgbClr val="333333"/>
                </a:solidFill>
                <a:latin typeface="Open Sans" panose="020B0606030504020204" pitchFamily="34" charset="0"/>
              </a:rPr>
              <a:t>，之后以</a:t>
            </a:r>
            <a:r>
              <a:rPr lang="en-US" altLang="zh-CN" dirty="0">
                <a:solidFill>
                  <a:srgbClr val="333333"/>
                </a:solidFill>
                <a:latin typeface="Open Sans" panose="020B0606030504020204" pitchFamily="34" charset="0"/>
              </a:rPr>
              <a:t>a</a:t>
            </a:r>
            <a:r>
              <a:rPr lang="zh-CN" altLang="en-US" dirty="0">
                <a:solidFill>
                  <a:srgbClr val="333333"/>
                </a:solidFill>
                <a:latin typeface="Open Sans" panose="020B0606030504020204" pitchFamily="34" charset="0"/>
              </a:rPr>
              <a:t>的小数部分的概率再采样</a:t>
            </a:r>
            <a:r>
              <a:rPr lang="en-US" altLang="zh-CN" dirty="0">
                <a:solidFill>
                  <a:srgbClr val="333333"/>
                </a:solidFill>
                <a:latin typeface="Open Sans" panose="020B0606030504020204" pitchFamily="34" charset="0"/>
              </a:rPr>
              <a:t>1</a:t>
            </a:r>
            <a:r>
              <a:rPr lang="zh-CN" altLang="en-US" dirty="0">
                <a:solidFill>
                  <a:srgbClr val="333333"/>
                </a:solidFill>
                <a:latin typeface="Open Sans" panose="020B0606030504020204" pitchFamily="34" charset="0"/>
              </a:rPr>
              <a:t>个</a:t>
            </a:r>
            <a:r>
              <a:rPr lang="en-US" altLang="zh-CN" dirty="0">
                <a:solidFill>
                  <a:srgbClr val="333333"/>
                </a:solidFill>
                <a:latin typeface="Open Sans" panose="020B0606030504020204" pitchFamily="34" charset="0"/>
              </a:rPr>
              <a:t>B(1,</a:t>
            </a:r>
            <a:r>
              <a:rPr lang="zh-CN" alt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altLang="zh-CN" dirty="0">
                <a:solidFill>
                  <a:srgbClr val="333333"/>
                </a:solidFill>
                <a:latin typeface="Open Sans" panose="020B0606030504020204" pitchFamily="34" charset="0"/>
              </a:rPr>
              <a:t>0.5)</a:t>
            </a:r>
            <a:endParaRPr lang="en-US" altLang="zh-CN" b="0" i="0" u="none" strike="noStrike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 algn="l">
              <a:buNone/>
            </a:pPr>
            <a:endParaRPr lang="zh-CN" altLang="en-US" b="0" i="0" u="none" strike="noStrike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676</Words>
  <Application>Microsoft Macintosh PowerPoint</Application>
  <PresentationFormat>Widescreen</PresentationFormat>
  <Paragraphs>62</Paragraphs>
  <Slides>12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微软雅黑</vt:lpstr>
      <vt:lpstr>宋体</vt:lpstr>
      <vt:lpstr>Arial</vt:lpstr>
      <vt:lpstr>Calibri</vt:lpstr>
      <vt:lpstr>Cambria Math</vt:lpstr>
      <vt:lpstr>Open Sans</vt:lpstr>
      <vt:lpstr>Times New Roman</vt:lpstr>
      <vt:lpstr>WPS</vt:lpstr>
      <vt:lpstr>RL MP1</vt:lpstr>
      <vt:lpstr>UCB</vt:lpstr>
      <vt:lpstr>Thompson Sampling</vt:lpstr>
      <vt:lpstr>Thompson Sampling</vt:lpstr>
      <vt:lpstr>Thompson Sampling</vt:lpstr>
      <vt:lpstr>Pertubation-History Exploration</vt:lpstr>
      <vt:lpstr>LinUCB</vt:lpstr>
      <vt:lpstr>LinTS</vt:lpstr>
      <vt:lpstr>Linear Pertubation-History Exploration</vt:lpstr>
      <vt:lpstr>Linear Pertubation-History Exploration</vt:lpstr>
      <vt:lpstr>Linear Pertubation-History Exploration</vt:lpstr>
      <vt:lpstr>实验效果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hongning wang</cp:lastModifiedBy>
  <cp:revision>58</cp:revision>
  <dcterms:created xsi:type="dcterms:W3CDTF">2024-10-25T07:05:11Z</dcterms:created>
  <dcterms:modified xsi:type="dcterms:W3CDTF">2025-11-07T00:37:53Z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2052-6.5.0.8619</vt:lpwstr>
  </property>
  <property fmtid="{D5CDD505-2E9C-101B-9397-08002B2CF9AE}" pid="3" name="ICV">
    <vt:lpwstr>B5898D75253FE103A12B1B6744044405_41</vt:lpwstr>
  </property>
</Properties>
</file>